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5" r:id="rId6"/>
    <p:sldId id="260" r:id="rId7"/>
    <p:sldId id="262" r:id="rId8"/>
    <p:sldId id="261" r:id="rId9"/>
    <p:sldId id="263" r:id="rId10"/>
    <p:sldId id="264" r:id="rId11"/>
    <p:sldId id="266" r:id="rId12"/>
    <p:sldId id="267" r:id="rId13"/>
    <p:sldId id="268"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Users\ldimatte\Documents\LIVIO%20FILES\Research%20Projects%202022%20to%202025\Fiscal%20History%20of%20Ontario%201890%20to%202020\Draft-Fiscal%20History%20of%20Ontario\Figures%20and%20Tables-Ont%20Fiscal%20Histor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ldimatte\Documents\LIVIO%20FILES\Research%20Projects%202022%20to%202025\Fiscal%20History%20of%20Ontario%201890%20to%202020\Draft-Fiscal%20History%20of%20Ontario\Figures%20and%20Tables-Ont%20Fiscal%20History.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ldimatte\Documents\LIVIO%20FILES\Research%20Projects%202022%20to%202025\Fiscal%20History%20of%20Ontario%201890%20to%202020\Draft-Fiscal%20History%20of%20Ontario\Figures%20and%20Tables-Ont%20Fiscal%20History.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ldimatte\Documents\LIVIO%20FILES\Research%20Projects%202022%20to%202025\Fiscal%20History%20of%20Ontario%201890%20to%202020\Draft-Fiscal%20History%20of%20Ontario\Figures%20and%20Tables-Ont%20Fiscal%20History.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ldimatte\Documents\LIVIO%20FILES\Research%20Projects%202022%20to%202025\Fiscal%20History%20of%20Ontario%201890%20to%202020\Draft-Fiscal%20History%20of%20Ontario\Figures%20and%20Tables-Ont%20Fiscal%20History.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ldimatte\Documents\LIVIO%20FILES\Research%20Projects%202022%20to%202025\Fiscal%20History%20of%20Ontario%201890%20to%202020\Draft-Fiscal%20History%20of%20Ontario\Figures%20and%20Tables-Ont%20Fiscal%20History.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800" b="1" i="0" baseline="0">
                <a:effectLst/>
              </a:rPr>
              <a:t>Figure 3: Ontario Government, Real Per Capita Revenues and Expenditures, 1867 to 2020 (2020 dollars)</a:t>
            </a:r>
            <a:endParaRPr lang="en-CA">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lineChart>
        <c:grouping val="standard"/>
        <c:varyColors val="0"/>
        <c:ser>
          <c:idx val="0"/>
          <c:order val="0"/>
          <c:tx>
            <c:strRef>
              <c:f>'figure 3'!$J$5:$J$6</c:f>
              <c:strCache>
                <c:ptCount val="2"/>
                <c:pt idx="0">
                  <c:v>Ontario Budgets</c:v>
                </c:pt>
                <c:pt idx="1">
                  <c:v>Total Revenues </c:v>
                </c:pt>
              </c:strCache>
            </c:strRef>
          </c:tx>
          <c:spPr>
            <a:ln w="28575" cap="rnd">
              <a:solidFill>
                <a:schemeClr val="accent1"/>
              </a:solidFill>
              <a:round/>
            </a:ln>
            <a:effectLst/>
          </c:spPr>
          <c:marker>
            <c:symbol val="none"/>
          </c:marker>
          <c:cat>
            <c:numRef>
              <c:f>'figure 3'!$I$7:$I$160</c:f>
              <c:numCache>
                <c:formatCode>General</c:formatCode>
                <c:ptCount val="154"/>
                <c:pt idx="0">
                  <c:v>1867</c:v>
                </c:pt>
                <c:pt idx="1">
                  <c:v>1868</c:v>
                </c:pt>
                <c:pt idx="2">
                  <c:v>1869</c:v>
                </c:pt>
                <c:pt idx="3">
                  <c:v>1870</c:v>
                </c:pt>
                <c:pt idx="4">
                  <c:v>1871</c:v>
                </c:pt>
                <c:pt idx="5">
                  <c:v>1872</c:v>
                </c:pt>
                <c:pt idx="6">
                  <c:v>1873</c:v>
                </c:pt>
                <c:pt idx="7">
                  <c:v>1874</c:v>
                </c:pt>
                <c:pt idx="8">
                  <c:v>1875</c:v>
                </c:pt>
                <c:pt idx="9">
                  <c:v>1876</c:v>
                </c:pt>
                <c:pt idx="10">
                  <c:v>1877</c:v>
                </c:pt>
                <c:pt idx="11">
                  <c:v>1878</c:v>
                </c:pt>
                <c:pt idx="12">
                  <c:v>1879</c:v>
                </c:pt>
                <c:pt idx="13">
                  <c:v>1880</c:v>
                </c:pt>
                <c:pt idx="14">
                  <c:v>1881</c:v>
                </c:pt>
                <c:pt idx="15">
                  <c:v>1882</c:v>
                </c:pt>
                <c:pt idx="16">
                  <c:v>1883</c:v>
                </c:pt>
                <c:pt idx="17">
                  <c:v>1884</c:v>
                </c:pt>
                <c:pt idx="18">
                  <c:v>1885</c:v>
                </c:pt>
                <c:pt idx="19">
                  <c:v>1886</c:v>
                </c:pt>
                <c:pt idx="20">
                  <c:v>1887</c:v>
                </c:pt>
                <c:pt idx="21">
                  <c:v>1888</c:v>
                </c:pt>
                <c:pt idx="22">
                  <c:v>1889</c:v>
                </c:pt>
                <c:pt idx="23">
                  <c:v>1890</c:v>
                </c:pt>
                <c:pt idx="24">
                  <c:v>1891</c:v>
                </c:pt>
                <c:pt idx="25">
                  <c:v>1892</c:v>
                </c:pt>
                <c:pt idx="26">
                  <c:v>1893</c:v>
                </c:pt>
                <c:pt idx="27">
                  <c:v>1894</c:v>
                </c:pt>
                <c:pt idx="28">
                  <c:v>1895</c:v>
                </c:pt>
                <c:pt idx="29">
                  <c:v>1896</c:v>
                </c:pt>
                <c:pt idx="30">
                  <c:v>1897</c:v>
                </c:pt>
                <c:pt idx="31">
                  <c:v>1898</c:v>
                </c:pt>
                <c:pt idx="32">
                  <c:v>1899</c:v>
                </c:pt>
                <c:pt idx="33">
                  <c:v>1900</c:v>
                </c:pt>
                <c:pt idx="34">
                  <c:v>1901</c:v>
                </c:pt>
                <c:pt idx="35">
                  <c:v>1902</c:v>
                </c:pt>
                <c:pt idx="36">
                  <c:v>1903</c:v>
                </c:pt>
                <c:pt idx="37">
                  <c:v>1904</c:v>
                </c:pt>
                <c:pt idx="38">
                  <c:v>1905</c:v>
                </c:pt>
                <c:pt idx="39">
                  <c:v>1906</c:v>
                </c:pt>
                <c:pt idx="40">
                  <c:v>1907</c:v>
                </c:pt>
                <c:pt idx="41">
                  <c:v>1908</c:v>
                </c:pt>
                <c:pt idx="42">
                  <c:v>1909</c:v>
                </c:pt>
                <c:pt idx="43">
                  <c:v>1910</c:v>
                </c:pt>
                <c:pt idx="44">
                  <c:v>1911</c:v>
                </c:pt>
                <c:pt idx="45">
                  <c:v>1912</c:v>
                </c:pt>
                <c:pt idx="46">
                  <c:v>1913</c:v>
                </c:pt>
                <c:pt idx="47">
                  <c:v>1914</c:v>
                </c:pt>
                <c:pt idx="48">
                  <c:v>1915</c:v>
                </c:pt>
                <c:pt idx="49">
                  <c:v>1916</c:v>
                </c:pt>
                <c:pt idx="50">
                  <c:v>1917</c:v>
                </c:pt>
                <c:pt idx="51">
                  <c:v>1918</c:v>
                </c:pt>
                <c:pt idx="52">
                  <c:v>1919</c:v>
                </c:pt>
                <c:pt idx="53">
                  <c:v>1920</c:v>
                </c:pt>
                <c:pt idx="54">
                  <c:v>1921</c:v>
                </c:pt>
                <c:pt idx="55">
                  <c:v>1922</c:v>
                </c:pt>
                <c:pt idx="56">
                  <c:v>1923</c:v>
                </c:pt>
                <c:pt idx="57">
                  <c:v>1924</c:v>
                </c:pt>
                <c:pt idx="58">
                  <c:v>1925</c:v>
                </c:pt>
                <c:pt idx="59">
                  <c:v>1926</c:v>
                </c:pt>
                <c:pt idx="60">
                  <c:v>1927</c:v>
                </c:pt>
                <c:pt idx="61">
                  <c:v>1928</c:v>
                </c:pt>
                <c:pt idx="62">
                  <c:v>1929</c:v>
                </c:pt>
                <c:pt idx="63">
                  <c:v>1930</c:v>
                </c:pt>
                <c:pt idx="64">
                  <c:v>1931</c:v>
                </c:pt>
                <c:pt idx="65">
                  <c:v>1932</c:v>
                </c:pt>
                <c:pt idx="66">
                  <c:v>1933</c:v>
                </c:pt>
                <c:pt idx="67">
                  <c:v>1934</c:v>
                </c:pt>
                <c:pt idx="68">
                  <c:v>1935</c:v>
                </c:pt>
                <c:pt idx="69">
                  <c:v>1936</c:v>
                </c:pt>
                <c:pt idx="70">
                  <c:v>1937</c:v>
                </c:pt>
                <c:pt idx="71">
                  <c:v>1938</c:v>
                </c:pt>
                <c:pt idx="72">
                  <c:v>1939</c:v>
                </c:pt>
                <c:pt idx="73">
                  <c:v>1940</c:v>
                </c:pt>
                <c:pt idx="74">
                  <c:v>1941</c:v>
                </c:pt>
                <c:pt idx="75">
                  <c:v>1942</c:v>
                </c:pt>
                <c:pt idx="76">
                  <c:v>1943</c:v>
                </c:pt>
                <c:pt idx="77">
                  <c:v>1944</c:v>
                </c:pt>
                <c:pt idx="78">
                  <c:v>1945</c:v>
                </c:pt>
                <c:pt idx="79">
                  <c:v>1946</c:v>
                </c:pt>
                <c:pt idx="80">
                  <c:v>1947</c:v>
                </c:pt>
                <c:pt idx="81">
                  <c:v>1948</c:v>
                </c:pt>
                <c:pt idx="82">
                  <c:v>1949</c:v>
                </c:pt>
                <c:pt idx="83">
                  <c:v>1950</c:v>
                </c:pt>
                <c:pt idx="84">
                  <c:v>1951</c:v>
                </c:pt>
                <c:pt idx="85">
                  <c:v>1952</c:v>
                </c:pt>
                <c:pt idx="86">
                  <c:v>1953</c:v>
                </c:pt>
                <c:pt idx="87">
                  <c:v>1954</c:v>
                </c:pt>
                <c:pt idx="88">
                  <c:v>1955</c:v>
                </c:pt>
                <c:pt idx="89">
                  <c:v>1956</c:v>
                </c:pt>
                <c:pt idx="90">
                  <c:v>1957</c:v>
                </c:pt>
                <c:pt idx="91">
                  <c:v>1958</c:v>
                </c:pt>
                <c:pt idx="92">
                  <c:v>1959</c:v>
                </c:pt>
                <c:pt idx="93">
                  <c:v>1960</c:v>
                </c:pt>
                <c:pt idx="94">
                  <c:v>1961</c:v>
                </c:pt>
                <c:pt idx="95">
                  <c:v>1962</c:v>
                </c:pt>
                <c:pt idx="96">
                  <c:v>1963</c:v>
                </c:pt>
                <c:pt idx="97">
                  <c:v>1964</c:v>
                </c:pt>
                <c:pt idx="98">
                  <c:v>1965</c:v>
                </c:pt>
                <c:pt idx="99">
                  <c:v>1966</c:v>
                </c:pt>
                <c:pt idx="100">
                  <c:v>1967</c:v>
                </c:pt>
                <c:pt idx="101">
                  <c:v>1968</c:v>
                </c:pt>
                <c:pt idx="102">
                  <c:v>1969</c:v>
                </c:pt>
                <c:pt idx="103">
                  <c:v>1970</c:v>
                </c:pt>
                <c:pt idx="104">
                  <c:v>1971</c:v>
                </c:pt>
                <c:pt idx="105">
                  <c:v>1972</c:v>
                </c:pt>
                <c:pt idx="106">
                  <c:v>1973</c:v>
                </c:pt>
                <c:pt idx="107">
                  <c:v>1974</c:v>
                </c:pt>
                <c:pt idx="108">
                  <c:v>1975</c:v>
                </c:pt>
                <c:pt idx="109">
                  <c:v>1976</c:v>
                </c:pt>
                <c:pt idx="110">
                  <c:v>1977</c:v>
                </c:pt>
                <c:pt idx="111">
                  <c:v>1978</c:v>
                </c:pt>
                <c:pt idx="112">
                  <c:v>1979</c:v>
                </c:pt>
                <c:pt idx="113">
                  <c:v>1980</c:v>
                </c:pt>
                <c:pt idx="114">
                  <c:v>1981</c:v>
                </c:pt>
                <c:pt idx="115">
                  <c:v>1982</c:v>
                </c:pt>
                <c:pt idx="116">
                  <c:v>1983</c:v>
                </c:pt>
                <c:pt idx="117">
                  <c:v>1984</c:v>
                </c:pt>
                <c:pt idx="118">
                  <c:v>1985</c:v>
                </c:pt>
                <c:pt idx="119">
                  <c:v>1986</c:v>
                </c:pt>
                <c:pt idx="120">
                  <c:v>1987</c:v>
                </c:pt>
                <c:pt idx="121">
                  <c:v>1988</c:v>
                </c:pt>
                <c:pt idx="122">
                  <c:v>1989</c:v>
                </c:pt>
                <c:pt idx="123">
                  <c:v>1990</c:v>
                </c:pt>
                <c:pt idx="124">
                  <c:v>1991</c:v>
                </c:pt>
                <c:pt idx="125">
                  <c:v>1992</c:v>
                </c:pt>
                <c:pt idx="126">
                  <c:v>1993</c:v>
                </c:pt>
                <c:pt idx="127">
                  <c:v>1994</c:v>
                </c:pt>
                <c:pt idx="128">
                  <c:v>1995</c:v>
                </c:pt>
                <c:pt idx="129">
                  <c:v>1996</c:v>
                </c:pt>
                <c:pt idx="130">
                  <c:v>1997</c:v>
                </c:pt>
                <c:pt idx="131">
                  <c:v>1998</c:v>
                </c:pt>
                <c:pt idx="132">
                  <c:v>1999</c:v>
                </c:pt>
                <c:pt idx="133">
                  <c:v>2000</c:v>
                </c:pt>
                <c:pt idx="134">
                  <c:v>2001</c:v>
                </c:pt>
                <c:pt idx="135">
                  <c:v>2002</c:v>
                </c:pt>
                <c:pt idx="136">
                  <c:v>2003</c:v>
                </c:pt>
                <c:pt idx="137">
                  <c:v>2004</c:v>
                </c:pt>
                <c:pt idx="138">
                  <c:v>2005</c:v>
                </c:pt>
                <c:pt idx="139">
                  <c:v>2006</c:v>
                </c:pt>
                <c:pt idx="140">
                  <c:v>2007</c:v>
                </c:pt>
                <c:pt idx="141">
                  <c:v>2008</c:v>
                </c:pt>
                <c:pt idx="142">
                  <c:v>2009</c:v>
                </c:pt>
                <c:pt idx="143">
                  <c:v>2010</c:v>
                </c:pt>
                <c:pt idx="144">
                  <c:v>2011</c:v>
                </c:pt>
                <c:pt idx="145">
                  <c:v>2012</c:v>
                </c:pt>
                <c:pt idx="146">
                  <c:v>2013</c:v>
                </c:pt>
                <c:pt idx="147">
                  <c:v>2014</c:v>
                </c:pt>
                <c:pt idx="148">
                  <c:v>2015</c:v>
                </c:pt>
                <c:pt idx="149">
                  <c:v>2016</c:v>
                </c:pt>
                <c:pt idx="150">
                  <c:v>2017</c:v>
                </c:pt>
                <c:pt idx="151">
                  <c:v>2018</c:v>
                </c:pt>
                <c:pt idx="152">
                  <c:v>2019</c:v>
                </c:pt>
                <c:pt idx="153" formatCode="0.0">
                  <c:v>2020</c:v>
                </c:pt>
              </c:numCache>
            </c:numRef>
          </c:cat>
          <c:val>
            <c:numRef>
              <c:f>'figure 3'!$J$7:$J$160</c:f>
              <c:numCache>
                <c:formatCode>0.0</c:formatCode>
                <c:ptCount val="154"/>
                <c:pt idx="0">
                  <c:v>3.4033514391847621</c:v>
                </c:pt>
                <c:pt idx="1">
                  <c:v>41.329290043860183</c:v>
                </c:pt>
                <c:pt idx="2">
                  <c:v>47.478811652685479</c:v>
                </c:pt>
                <c:pt idx="3">
                  <c:v>42.726333494412813</c:v>
                </c:pt>
                <c:pt idx="4">
                  <c:v>38.206277688790223</c:v>
                </c:pt>
                <c:pt idx="5">
                  <c:v>45.774237116828047</c:v>
                </c:pt>
                <c:pt idx="6">
                  <c:v>43.726510470697242</c:v>
                </c:pt>
                <c:pt idx="7">
                  <c:v>51.122490196731633</c:v>
                </c:pt>
                <c:pt idx="8">
                  <c:v>47.223141398211681</c:v>
                </c:pt>
                <c:pt idx="9">
                  <c:v>40.083846923638283</c:v>
                </c:pt>
                <c:pt idx="10">
                  <c:v>39.854962541275171</c:v>
                </c:pt>
                <c:pt idx="11">
                  <c:v>36.866270534426363</c:v>
                </c:pt>
                <c:pt idx="12">
                  <c:v>38.034397444497998</c:v>
                </c:pt>
                <c:pt idx="13">
                  <c:v>40.259087673125443</c:v>
                </c:pt>
                <c:pt idx="14">
                  <c:v>42.320502454079197</c:v>
                </c:pt>
                <c:pt idx="15">
                  <c:v>40.312586241208194</c:v>
                </c:pt>
                <c:pt idx="16">
                  <c:v>34.049276504288081</c:v>
                </c:pt>
                <c:pt idx="17">
                  <c:v>41.076772707299135</c:v>
                </c:pt>
                <c:pt idx="18">
                  <c:v>45.892689757378335</c:v>
                </c:pt>
                <c:pt idx="19">
                  <c:v>49.152180621524053</c:v>
                </c:pt>
                <c:pt idx="20">
                  <c:v>53.574942133054869</c:v>
                </c:pt>
                <c:pt idx="21">
                  <c:v>52.636850454097193</c:v>
                </c:pt>
                <c:pt idx="22">
                  <c:v>50.316718772944895</c:v>
                </c:pt>
                <c:pt idx="23">
                  <c:v>49.145715604492729</c:v>
                </c:pt>
                <c:pt idx="24">
                  <c:v>58.826858141463589</c:v>
                </c:pt>
                <c:pt idx="25">
                  <c:v>67.360844408633938</c:v>
                </c:pt>
                <c:pt idx="26">
                  <c:v>60.154156533282212</c:v>
                </c:pt>
                <c:pt idx="27">
                  <c:v>52.693477150893202</c:v>
                </c:pt>
                <c:pt idx="28">
                  <c:v>56.328749150487269</c:v>
                </c:pt>
                <c:pt idx="29">
                  <c:v>55.884259419883065</c:v>
                </c:pt>
                <c:pt idx="30">
                  <c:v>68.356475053753272</c:v>
                </c:pt>
                <c:pt idx="31">
                  <c:v>58.066605827917762</c:v>
                </c:pt>
                <c:pt idx="32">
                  <c:v>63.585081467104338</c:v>
                </c:pt>
                <c:pt idx="33">
                  <c:v>61.465796161309953</c:v>
                </c:pt>
                <c:pt idx="34">
                  <c:v>65.139424881250108</c:v>
                </c:pt>
                <c:pt idx="35">
                  <c:v>61.08474248226684</c:v>
                </c:pt>
                <c:pt idx="36">
                  <c:v>74.781042026793514</c:v>
                </c:pt>
                <c:pt idx="37">
                  <c:v>81.244135967822359</c:v>
                </c:pt>
                <c:pt idx="38">
                  <c:v>78.258654855828169</c:v>
                </c:pt>
                <c:pt idx="39">
                  <c:v>90.035429251694779</c:v>
                </c:pt>
                <c:pt idx="40">
                  <c:v>97.438084287383674</c:v>
                </c:pt>
                <c:pt idx="41">
                  <c:v>97.953803342565678</c:v>
                </c:pt>
                <c:pt idx="42">
                  <c:v>84.029784635178686</c:v>
                </c:pt>
                <c:pt idx="43">
                  <c:v>96.754632571154886</c:v>
                </c:pt>
                <c:pt idx="44">
                  <c:v>97.641197493261046</c:v>
                </c:pt>
                <c:pt idx="45">
                  <c:v>101.98306122817172</c:v>
                </c:pt>
                <c:pt idx="46">
                  <c:v>108.99924737515315</c:v>
                </c:pt>
                <c:pt idx="47">
                  <c:v>105.70370183527726</c:v>
                </c:pt>
                <c:pt idx="48">
                  <c:v>114.16910991169037</c:v>
                </c:pt>
                <c:pt idx="49">
                  <c:v>112.11482766151006</c:v>
                </c:pt>
                <c:pt idx="50">
                  <c:v>119.41283756246646</c:v>
                </c:pt>
                <c:pt idx="51">
                  <c:v>110.25829674408448</c:v>
                </c:pt>
                <c:pt idx="52">
                  <c:v>104.35232899065895</c:v>
                </c:pt>
                <c:pt idx="53">
                  <c:v>110.37816644682846</c:v>
                </c:pt>
                <c:pt idx="54">
                  <c:v>148.57826088058764</c:v>
                </c:pt>
                <c:pt idx="55">
                  <c:v>222.6463803240776</c:v>
                </c:pt>
                <c:pt idx="56">
                  <c:v>151.22696974813303</c:v>
                </c:pt>
                <c:pt idx="57">
                  <c:v>176.95956027831883</c:v>
                </c:pt>
                <c:pt idx="58">
                  <c:v>195.35181980779581</c:v>
                </c:pt>
                <c:pt idx="59">
                  <c:v>219.55636766045072</c:v>
                </c:pt>
                <c:pt idx="60">
                  <c:v>259.20014278082158</c:v>
                </c:pt>
                <c:pt idx="61">
                  <c:v>266.7123784682716</c:v>
                </c:pt>
                <c:pt idx="62">
                  <c:v>288.24643057301989</c:v>
                </c:pt>
                <c:pt idx="63">
                  <c:v>308.23592831362186</c:v>
                </c:pt>
                <c:pt idx="64">
                  <c:v>307.04470759845066</c:v>
                </c:pt>
                <c:pt idx="65">
                  <c:v>333.27781036307448</c:v>
                </c:pt>
                <c:pt idx="66">
                  <c:v>318.50985592744325</c:v>
                </c:pt>
                <c:pt idx="67">
                  <c:v>303.57384368879133</c:v>
                </c:pt>
                <c:pt idx="68">
                  <c:v>125.89814562960011</c:v>
                </c:pt>
                <c:pt idx="69">
                  <c:v>377.76467214500121</c:v>
                </c:pt>
                <c:pt idx="70">
                  <c:v>446.23332414525959</c:v>
                </c:pt>
                <c:pt idx="71">
                  <c:v>473.62979224455569</c:v>
                </c:pt>
                <c:pt idx="72">
                  <c:v>476.65259385488326</c:v>
                </c:pt>
                <c:pt idx="73">
                  <c:v>457.56532929008046</c:v>
                </c:pt>
                <c:pt idx="74">
                  <c:v>493.98083513576199</c:v>
                </c:pt>
                <c:pt idx="75">
                  <c:v>494.94328778921869</c:v>
                </c:pt>
                <c:pt idx="76">
                  <c:v>460.49215500171869</c:v>
                </c:pt>
                <c:pt idx="77">
                  <c:v>481.44324551292806</c:v>
                </c:pt>
                <c:pt idx="78">
                  <c:v>461.94182711774488</c:v>
                </c:pt>
                <c:pt idx="79">
                  <c:v>480.59203800257984</c:v>
                </c:pt>
                <c:pt idx="80">
                  <c:v>482.20603210533727</c:v>
                </c:pt>
                <c:pt idx="81">
                  <c:v>562.89066257694003</c:v>
                </c:pt>
                <c:pt idx="82">
                  <c:v>592.23967456946968</c:v>
                </c:pt>
                <c:pt idx="83">
                  <c:v>601.03245150503301</c:v>
                </c:pt>
                <c:pt idx="84">
                  <c:v>608.66751122677726</c:v>
                </c:pt>
                <c:pt idx="85">
                  <c:v>648.16361635610701</c:v>
                </c:pt>
                <c:pt idx="86">
                  <c:v>725.44071223901744</c:v>
                </c:pt>
                <c:pt idx="87">
                  <c:v>736.25942495790378</c:v>
                </c:pt>
                <c:pt idx="88">
                  <c:v>759.70231962651621</c:v>
                </c:pt>
                <c:pt idx="89">
                  <c:v>765.52480995223038</c:v>
                </c:pt>
                <c:pt idx="90">
                  <c:v>812.28373117716421</c:v>
                </c:pt>
                <c:pt idx="91">
                  <c:v>948.42755641377187</c:v>
                </c:pt>
                <c:pt idx="92">
                  <c:v>983.14835436816736</c:v>
                </c:pt>
                <c:pt idx="93">
                  <c:v>1036.8411501930973</c:v>
                </c:pt>
                <c:pt idx="94">
                  <c:v>1047.4926035884403</c:v>
                </c:pt>
                <c:pt idx="95">
                  <c:v>1131.4597672773007</c:v>
                </c:pt>
                <c:pt idx="96">
                  <c:v>1309.0491801827238</c:v>
                </c:pt>
                <c:pt idx="97">
                  <c:v>1354.4248341698833</c:v>
                </c:pt>
                <c:pt idx="98">
                  <c:v>1468.4699298931519</c:v>
                </c:pt>
                <c:pt idx="99">
                  <c:v>1544.0895308727518</c:v>
                </c:pt>
              </c:numCache>
            </c:numRef>
          </c:val>
          <c:smooth val="0"/>
          <c:extLst>
            <c:ext xmlns:c16="http://schemas.microsoft.com/office/drawing/2014/chart" uri="{C3380CC4-5D6E-409C-BE32-E72D297353CC}">
              <c16:uniqueId val="{00000000-C54E-4F40-A609-631B0B60B810}"/>
            </c:ext>
          </c:extLst>
        </c:ser>
        <c:ser>
          <c:idx val="1"/>
          <c:order val="1"/>
          <c:tx>
            <c:strRef>
              <c:f>'figure 3'!$K$5:$K$6</c:f>
              <c:strCache>
                <c:ptCount val="2"/>
                <c:pt idx="0">
                  <c:v>Ontario Budgets</c:v>
                </c:pt>
                <c:pt idx="1">
                  <c:v>Total Expenditures</c:v>
                </c:pt>
              </c:strCache>
            </c:strRef>
          </c:tx>
          <c:spPr>
            <a:ln w="28575" cap="rnd">
              <a:solidFill>
                <a:schemeClr val="accent2"/>
              </a:solidFill>
              <a:round/>
            </a:ln>
            <a:effectLst/>
          </c:spPr>
          <c:marker>
            <c:symbol val="none"/>
          </c:marker>
          <c:cat>
            <c:numRef>
              <c:f>'figure 3'!$I$7:$I$160</c:f>
              <c:numCache>
                <c:formatCode>General</c:formatCode>
                <c:ptCount val="154"/>
                <c:pt idx="0">
                  <c:v>1867</c:v>
                </c:pt>
                <c:pt idx="1">
                  <c:v>1868</c:v>
                </c:pt>
                <c:pt idx="2">
                  <c:v>1869</c:v>
                </c:pt>
                <c:pt idx="3">
                  <c:v>1870</c:v>
                </c:pt>
                <c:pt idx="4">
                  <c:v>1871</c:v>
                </c:pt>
                <c:pt idx="5">
                  <c:v>1872</c:v>
                </c:pt>
                <c:pt idx="6">
                  <c:v>1873</c:v>
                </c:pt>
                <c:pt idx="7">
                  <c:v>1874</c:v>
                </c:pt>
                <c:pt idx="8">
                  <c:v>1875</c:v>
                </c:pt>
                <c:pt idx="9">
                  <c:v>1876</c:v>
                </c:pt>
                <c:pt idx="10">
                  <c:v>1877</c:v>
                </c:pt>
                <c:pt idx="11">
                  <c:v>1878</c:v>
                </c:pt>
                <c:pt idx="12">
                  <c:v>1879</c:v>
                </c:pt>
                <c:pt idx="13">
                  <c:v>1880</c:v>
                </c:pt>
                <c:pt idx="14">
                  <c:v>1881</c:v>
                </c:pt>
                <c:pt idx="15">
                  <c:v>1882</c:v>
                </c:pt>
                <c:pt idx="16">
                  <c:v>1883</c:v>
                </c:pt>
                <c:pt idx="17">
                  <c:v>1884</c:v>
                </c:pt>
                <c:pt idx="18">
                  <c:v>1885</c:v>
                </c:pt>
                <c:pt idx="19">
                  <c:v>1886</c:v>
                </c:pt>
                <c:pt idx="20">
                  <c:v>1887</c:v>
                </c:pt>
                <c:pt idx="21">
                  <c:v>1888</c:v>
                </c:pt>
                <c:pt idx="22">
                  <c:v>1889</c:v>
                </c:pt>
                <c:pt idx="23">
                  <c:v>1890</c:v>
                </c:pt>
                <c:pt idx="24">
                  <c:v>1891</c:v>
                </c:pt>
                <c:pt idx="25">
                  <c:v>1892</c:v>
                </c:pt>
                <c:pt idx="26">
                  <c:v>1893</c:v>
                </c:pt>
                <c:pt idx="27">
                  <c:v>1894</c:v>
                </c:pt>
                <c:pt idx="28">
                  <c:v>1895</c:v>
                </c:pt>
                <c:pt idx="29">
                  <c:v>1896</c:v>
                </c:pt>
                <c:pt idx="30">
                  <c:v>1897</c:v>
                </c:pt>
                <c:pt idx="31">
                  <c:v>1898</c:v>
                </c:pt>
                <c:pt idx="32">
                  <c:v>1899</c:v>
                </c:pt>
                <c:pt idx="33">
                  <c:v>1900</c:v>
                </c:pt>
                <c:pt idx="34">
                  <c:v>1901</c:v>
                </c:pt>
                <c:pt idx="35">
                  <c:v>1902</c:v>
                </c:pt>
                <c:pt idx="36">
                  <c:v>1903</c:v>
                </c:pt>
                <c:pt idx="37">
                  <c:v>1904</c:v>
                </c:pt>
                <c:pt idx="38">
                  <c:v>1905</c:v>
                </c:pt>
                <c:pt idx="39">
                  <c:v>1906</c:v>
                </c:pt>
                <c:pt idx="40">
                  <c:v>1907</c:v>
                </c:pt>
                <c:pt idx="41">
                  <c:v>1908</c:v>
                </c:pt>
                <c:pt idx="42">
                  <c:v>1909</c:v>
                </c:pt>
                <c:pt idx="43">
                  <c:v>1910</c:v>
                </c:pt>
                <c:pt idx="44">
                  <c:v>1911</c:v>
                </c:pt>
                <c:pt idx="45">
                  <c:v>1912</c:v>
                </c:pt>
                <c:pt idx="46">
                  <c:v>1913</c:v>
                </c:pt>
                <c:pt idx="47">
                  <c:v>1914</c:v>
                </c:pt>
                <c:pt idx="48">
                  <c:v>1915</c:v>
                </c:pt>
                <c:pt idx="49">
                  <c:v>1916</c:v>
                </c:pt>
                <c:pt idx="50">
                  <c:v>1917</c:v>
                </c:pt>
                <c:pt idx="51">
                  <c:v>1918</c:v>
                </c:pt>
                <c:pt idx="52">
                  <c:v>1919</c:v>
                </c:pt>
                <c:pt idx="53">
                  <c:v>1920</c:v>
                </c:pt>
                <c:pt idx="54">
                  <c:v>1921</c:v>
                </c:pt>
                <c:pt idx="55">
                  <c:v>1922</c:v>
                </c:pt>
                <c:pt idx="56">
                  <c:v>1923</c:v>
                </c:pt>
                <c:pt idx="57">
                  <c:v>1924</c:v>
                </c:pt>
                <c:pt idx="58">
                  <c:v>1925</c:v>
                </c:pt>
                <c:pt idx="59">
                  <c:v>1926</c:v>
                </c:pt>
                <c:pt idx="60">
                  <c:v>1927</c:v>
                </c:pt>
                <c:pt idx="61">
                  <c:v>1928</c:v>
                </c:pt>
                <c:pt idx="62">
                  <c:v>1929</c:v>
                </c:pt>
                <c:pt idx="63">
                  <c:v>1930</c:v>
                </c:pt>
                <c:pt idx="64">
                  <c:v>1931</c:v>
                </c:pt>
                <c:pt idx="65">
                  <c:v>1932</c:v>
                </c:pt>
                <c:pt idx="66">
                  <c:v>1933</c:v>
                </c:pt>
                <c:pt idx="67">
                  <c:v>1934</c:v>
                </c:pt>
                <c:pt idx="68">
                  <c:v>1935</c:v>
                </c:pt>
                <c:pt idx="69">
                  <c:v>1936</c:v>
                </c:pt>
                <c:pt idx="70">
                  <c:v>1937</c:v>
                </c:pt>
                <c:pt idx="71">
                  <c:v>1938</c:v>
                </c:pt>
                <c:pt idx="72">
                  <c:v>1939</c:v>
                </c:pt>
                <c:pt idx="73">
                  <c:v>1940</c:v>
                </c:pt>
                <c:pt idx="74">
                  <c:v>1941</c:v>
                </c:pt>
                <c:pt idx="75">
                  <c:v>1942</c:v>
                </c:pt>
                <c:pt idx="76">
                  <c:v>1943</c:v>
                </c:pt>
                <c:pt idx="77">
                  <c:v>1944</c:v>
                </c:pt>
                <c:pt idx="78">
                  <c:v>1945</c:v>
                </c:pt>
                <c:pt idx="79">
                  <c:v>1946</c:v>
                </c:pt>
                <c:pt idx="80">
                  <c:v>1947</c:v>
                </c:pt>
                <c:pt idx="81">
                  <c:v>1948</c:v>
                </c:pt>
                <c:pt idx="82">
                  <c:v>1949</c:v>
                </c:pt>
                <c:pt idx="83">
                  <c:v>1950</c:v>
                </c:pt>
                <c:pt idx="84">
                  <c:v>1951</c:v>
                </c:pt>
                <c:pt idx="85">
                  <c:v>1952</c:v>
                </c:pt>
                <c:pt idx="86">
                  <c:v>1953</c:v>
                </c:pt>
                <c:pt idx="87">
                  <c:v>1954</c:v>
                </c:pt>
                <c:pt idx="88">
                  <c:v>1955</c:v>
                </c:pt>
                <c:pt idx="89">
                  <c:v>1956</c:v>
                </c:pt>
                <c:pt idx="90">
                  <c:v>1957</c:v>
                </c:pt>
                <c:pt idx="91">
                  <c:v>1958</c:v>
                </c:pt>
                <c:pt idx="92">
                  <c:v>1959</c:v>
                </c:pt>
                <c:pt idx="93">
                  <c:v>1960</c:v>
                </c:pt>
                <c:pt idx="94">
                  <c:v>1961</c:v>
                </c:pt>
                <c:pt idx="95">
                  <c:v>1962</c:v>
                </c:pt>
                <c:pt idx="96">
                  <c:v>1963</c:v>
                </c:pt>
                <c:pt idx="97">
                  <c:v>1964</c:v>
                </c:pt>
                <c:pt idx="98">
                  <c:v>1965</c:v>
                </c:pt>
                <c:pt idx="99">
                  <c:v>1966</c:v>
                </c:pt>
                <c:pt idx="100">
                  <c:v>1967</c:v>
                </c:pt>
                <c:pt idx="101">
                  <c:v>1968</c:v>
                </c:pt>
                <c:pt idx="102">
                  <c:v>1969</c:v>
                </c:pt>
                <c:pt idx="103">
                  <c:v>1970</c:v>
                </c:pt>
                <c:pt idx="104">
                  <c:v>1971</c:v>
                </c:pt>
                <c:pt idx="105">
                  <c:v>1972</c:v>
                </c:pt>
                <c:pt idx="106">
                  <c:v>1973</c:v>
                </c:pt>
                <c:pt idx="107">
                  <c:v>1974</c:v>
                </c:pt>
                <c:pt idx="108">
                  <c:v>1975</c:v>
                </c:pt>
                <c:pt idx="109">
                  <c:v>1976</c:v>
                </c:pt>
                <c:pt idx="110">
                  <c:v>1977</c:v>
                </c:pt>
                <c:pt idx="111">
                  <c:v>1978</c:v>
                </c:pt>
                <c:pt idx="112">
                  <c:v>1979</c:v>
                </c:pt>
                <c:pt idx="113">
                  <c:v>1980</c:v>
                </c:pt>
                <c:pt idx="114">
                  <c:v>1981</c:v>
                </c:pt>
                <c:pt idx="115">
                  <c:v>1982</c:v>
                </c:pt>
                <c:pt idx="116">
                  <c:v>1983</c:v>
                </c:pt>
                <c:pt idx="117">
                  <c:v>1984</c:v>
                </c:pt>
                <c:pt idx="118">
                  <c:v>1985</c:v>
                </c:pt>
                <c:pt idx="119">
                  <c:v>1986</c:v>
                </c:pt>
                <c:pt idx="120">
                  <c:v>1987</c:v>
                </c:pt>
                <c:pt idx="121">
                  <c:v>1988</c:v>
                </c:pt>
                <c:pt idx="122">
                  <c:v>1989</c:v>
                </c:pt>
                <c:pt idx="123">
                  <c:v>1990</c:v>
                </c:pt>
                <c:pt idx="124">
                  <c:v>1991</c:v>
                </c:pt>
                <c:pt idx="125">
                  <c:v>1992</c:v>
                </c:pt>
                <c:pt idx="126">
                  <c:v>1993</c:v>
                </c:pt>
                <c:pt idx="127">
                  <c:v>1994</c:v>
                </c:pt>
                <c:pt idx="128">
                  <c:v>1995</c:v>
                </c:pt>
                <c:pt idx="129">
                  <c:v>1996</c:v>
                </c:pt>
                <c:pt idx="130">
                  <c:v>1997</c:v>
                </c:pt>
                <c:pt idx="131">
                  <c:v>1998</c:v>
                </c:pt>
                <c:pt idx="132">
                  <c:v>1999</c:v>
                </c:pt>
                <c:pt idx="133">
                  <c:v>2000</c:v>
                </c:pt>
                <c:pt idx="134">
                  <c:v>2001</c:v>
                </c:pt>
                <c:pt idx="135">
                  <c:v>2002</c:v>
                </c:pt>
                <c:pt idx="136">
                  <c:v>2003</c:v>
                </c:pt>
                <c:pt idx="137">
                  <c:v>2004</c:v>
                </c:pt>
                <c:pt idx="138">
                  <c:v>2005</c:v>
                </c:pt>
                <c:pt idx="139">
                  <c:v>2006</c:v>
                </c:pt>
                <c:pt idx="140">
                  <c:v>2007</c:v>
                </c:pt>
                <c:pt idx="141">
                  <c:v>2008</c:v>
                </c:pt>
                <c:pt idx="142">
                  <c:v>2009</c:v>
                </c:pt>
                <c:pt idx="143">
                  <c:v>2010</c:v>
                </c:pt>
                <c:pt idx="144">
                  <c:v>2011</c:v>
                </c:pt>
                <c:pt idx="145">
                  <c:v>2012</c:v>
                </c:pt>
                <c:pt idx="146">
                  <c:v>2013</c:v>
                </c:pt>
                <c:pt idx="147">
                  <c:v>2014</c:v>
                </c:pt>
                <c:pt idx="148">
                  <c:v>2015</c:v>
                </c:pt>
                <c:pt idx="149">
                  <c:v>2016</c:v>
                </c:pt>
                <c:pt idx="150">
                  <c:v>2017</c:v>
                </c:pt>
                <c:pt idx="151">
                  <c:v>2018</c:v>
                </c:pt>
                <c:pt idx="152">
                  <c:v>2019</c:v>
                </c:pt>
                <c:pt idx="153" formatCode="0.0">
                  <c:v>2020</c:v>
                </c:pt>
              </c:numCache>
            </c:numRef>
          </c:cat>
          <c:val>
            <c:numRef>
              <c:f>'figure 3'!$K$7:$K$160</c:f>
              <c:numCache>
                <c:formatCode>0.0</c:formatCode>
                <c:ptCount val="154"/>
                <c:pt idx="0">
                  <c:v>1.0545008973394714</c:v>
                </c:pt>
                <c:pt idx="1">
                  <c:v>21.659492454999853</c:v>
                </c:pt>
                <c:pt idx="2">
                  <c:v>26.147766115134246</c:v>
                </c:pt>
                <c:pt idx="3">
                  <c:v>26.978045720553176</c:v>
                </c:pt>
                <c:pt idx="4">
                  <c:v>29.750199089790442</c:v>
                </c:pt>
                <c:pt idx="5">
                  <c:v>33.164080345303383</c:v>
                </c:pt>
                <c:pt idx="6">
                  <c:v>43.420701697702029</c:v>
                </c:pt>
                <c:pt idx="7">
                  <c:v>57.417312027343257</c:v>
                </c:pt>
                <c:pt idx="8">
                  <c:v>53.924048995831683</c:v>
                </c:pt>
                <c:pt idx="9">
                  <c:v>48.602794179493614</c:v>
                </c:pt>
                <c:pt idx="10">
                  <c:v>49.673941987551807</c:v>
                </c:pt>
                <c:pt idx="11">
                  <c:v>46.82358729461847</c:v>
                </c:pt>
                <c:pt idx="12">
                  <c:v>48.902406844111894</c:v>
                </c:pt>
                <c:pt idx="13">
                  <c:v>39.231131300951063</c:v>
                </c:pt>
                <c:pt idx="14">
                  <c:v>39.149674507837211</c:v>
                </c:pt>
                <c:pt idx="15">
                  <c:v>40.849675156717751</c:v>
                </c:pt>
                <c:pt idx="16">
                  <c:v>40.288486084670922</c:v>
                </c:pt>
                <c:pt idx="17">
                  <c:v>46.717661531767725</c:v>
                </c:pt>
                <c:pt idx="18">
                  <c:v>46.415116238643137</c:v>
                </c:pt>
                <c:pt idx="19">
                  <c:v>49.664044166258428</c:v>
                </c:pt>
                <c:pt idx="20">
                  <c:v>52.463136369040434</c:v>
                </c:pt>
                <c:pt idx="21">
                  <c:v>51.789181406630519</c:v>
                </c:pt>
                <c:pt idx="22">
                  <c:v>51.951345561214495</c:v>
                </c:pt>
                <c:pt idx="23">
                  <c:v>55.938936578016715</c:v>
                </c:pt>
                <c:pt idx="24">
                  <c:v>59.109301434626005</c:v>
                </c:pt>
                <c:pt idx="25">
                  <c:v>58.77029003129153</c:v>
                </c:pt>
                <c:pt idx="26">
                  <c:v>57.437920396954041</c:v>
                </c:pt>
                <c:pt idx="27">
                  <c:v>58.586324149605559</c:v>
                </c:pt>
                <c:pt idx="28">
                  <c:v>59.051397035892563</c:v>
                </c:pt>
                <c:pt idx="29">
                  <c:v>59.289634251214473</c:v>
                </c:pt>
                <c:pt idx="30">
                  <c:v>62.211233336411638</c:v>
                </c:pt>
                <c:pt idx="31">
                  <c:v>60.545831997842996</c:v>
                </c:pt>
                <c:pt idx="32">
                  <c:v>57.592505891168003</c:v>
                </c:pt>
                <c:pt idx="33">
                  <c:v>58.69208783738717</c:v>
                </c:pt>
                <c:pt idx="34">
                  <c:v>58.908367356395608</c:v>
                </c:pt>
                <c:pt idx="35">
                  <c:v>61.852318012850397</c:v>
                </c:pt>
                <c:pt idx="36">
                  <c:v>66.878801771611762</c:v>
                </c:pt>
                <c:pt idx="37">
                  <c:v>69.83104276174825</c:v>
                </c:pt>
                <c:pt idx="38">
                  <c:v>70.191593824958204</c:v>
                </c:pt>
                <c:pt idx="39">
                  <c:v>84.62913994704796</c:v>
                </c:pt>
                <c:pt idx="40">
                  <c:v>90.339356322834462</c:v>
                </c:pt>
                <c:pt idx="41">
                  <c:v>97.43188164684706</c:v>
                </c:pt>
                <c:pt idx="42">
                  <c:v>84.78401026767304</c:v>
                </c:pt>
                <c:pt idx="43">
                  <c:v>96.716712196883847</c:v>
                </c:pt>
                <c:pt idx="44">
                  <c:v>100.23674397807568</c:v>
                </c:pt>
                <c:pt idx="45">
                  <c:v>104.48125923029569</c:v>
                </c:pt>
                <c:pt idx="46">
                  <c:v>105.87904004059524</c:v>
                </c:pt>
                <c:pt idx="47">
                  <c:v>112.33719703023537</c:v>
                </c:pt>
                <c:pt idx="48">
                  <c:v>111.78141615166616</c:v>
                </c:pt>
                <c:pt idx="49">
                  <c:v>102.92127498818282</c:v>
                </c:pt>
                <c:pt idx="50">
                  <c:v>107.96558961310917</c:v>
                </c:pt>
                <c:pt idx="51">
                  <c:v>99.903583390981495</c:v>
                </c:pt>
                <c:pt idx="52">
                  <c:v>112.52971774915108</c:v>
                </c:pt>
                <c:pt idx="53">
                  <c:v>113.91136284540598</c:v>
                </c:pt>
                <c:pt idx="54">
                  <c:v>145.11640270184711</c:v>
                </c:pt>
                <c:pt idx="55">
                  <c:v>216.49252988080593</c:v>
                </c:pt>
                <c:pt idx="56">
                  <c:v>239.04739789027082</c:v>
                </c:pt>
                <c:pt idx="57">
                  <c:v>225.9839988703948</c:v>
                </c:pt>
                <c:pt idx="58">
                  <c:v>223.18072180909624</c:v>
                </c:pt>
                <c:pt idx="59">
                  <c:v>223.90700219698803</c:v>
                </c:pt>
                <c:pt idx="60">
                  <c:v>257.2023854128085</c:v>
                </c:pt>
                <c:pt idx="61">
                  <c:v>265.45906960123074</c:v>
                </c:pt>
                <c:pt idx="62">
                  <c:v>274.14224843888104</c:v>
                </c:pt>
                <c:pt idx="63">
                  <c:v>311.70868608237623</c:v>
                </c:pt>
                <c:pt idx="64">
                  <c:v>309.62402503006632</c:v>
                </c:pt>
                <c:pt idx="65">
                  <c:v>345.95552876310325</c:v>
                </c:pt>
                <c:pt idx="66">
                  <c:v>315.55604558227782</c:v>
                </c:pt>
                <c:pt idx="67">
                  <c:v>489.1047476688845</c:v>
                </c:pt>
                <c:pt idx="68">
                  <c:v>188.34599457781806</c:v>
                </c:pt>
                <c:pt idx="69">
                  <c:v>454.45163553414369</c:v>
                </c:pt>
                <c:pt idx="70">
                  <c:v>394.59622249226811</c:v>
                </c:pt>
                <c:pt idx="71">
                  <c:v>448.25815750035417</c:v>
                </c:pt>
                <c:pt idx="72">
                  <c:v>474.88252834188069</c:v>
                </c:pt>
                <c:pt idx="73">
                  <c:v>474.34837058499699</c:v>
                </c:pt>
                <c:pt idx="74">
                  <c:v>427.66861981302208</c:v>
                </c:pt>
                <c:pt idx="75">
                  <c:v>427.6502001760702</c:v>
                </c:pt>
                <c:pt idx="76">
                  <c:v>392.61958936328955</c:v>
                </c:pt>
                <c:pt idx="77">
                  <c:v>435.31157894009772</c:v>
                </c:pt>
                <c:pt idx="78">
                  <c:v>458.48934157256684</c:v>
                </c:pt>
                <c:pt idx="79">
                  <c:v>474.72956448725893</c:v>
                </c:pt>
                <c:pt idx="80">
                  <c:v>475.63743622773603</c:v>
                </c:pt>
                <c:pt idx="81">
                  <c:v>487.63628330790726</c:v>
                </c:pt>
                <c:pt idx="82">
                  <c:v>566.91613396935418</c:v>
                </c:pt>
                <c:pt idx="83">
                  <c:v>578.26751506705239</c:v>
                </c:pt>
                <c:pt idx="84">
                  <c:v>573.14016363643759</c:v>
                </c:pt>
                <c:pt idx="85">
                  <c:v>645.88793558942598</c:v>
                </c:pt>
                <c:pt idx="86">
                  <c:v>723.15568816431369</c:v>
                </c:pt>
                <c:pt idx="87">
                  <c:v>734.41763060954042</c:v>
                </c:pt>
                <c:pt idx="88">
                  <c:v>759.42908499243993</c:v>
                </c:pt>
                <c:pt idx="89">
                  <c:v>761.04423398879828</c:v>
                </c:pt>
                <c:pt idx="90">
                  <c:v>809.2285858916332</c:v>
                </c:pt>
                <c:pt idx="91">
                  <c:v>947.03975891665675</c:v>
                </c:pt>
                <c:pt idx="92">
                  <c:v>982.68297779364832</c:v>
                </c:pt>
                <c:pt idx="93">
                  <c:v>1035.5663472748902</c:v>
                </c:pt>
                <c:pt idx="94">
                  <c:v>1046.9386371072578</c:v>
                </c:pt>
                <c:pt idx="95">
                  <c:v>1130.771053800981</c:v>
                </c:pt>
                <c:pt idx="96">
                  <c:v>1308.2868329042101</c:v>
                </c:pt>
                <c:pt idx="97">
                  <c:v>1353.2268778962789</c:v>
                </c:pt>
                <c:pt idx="98">
                  <c:v>1467.9468969598345</c:v>
                </c:pt>
                <c:pt idx="99">
                  <c:v>1543.1666748559123</c:v>
                </c:pt>
              </c:numCache>
            </c:numRef>
          </c:val>
          <c:smooth val="0"/>
          <c:extLst>
            <c:ext xmlns:c16="http://schemas.microsoft.com/office/drawing/2014/chart" uri="{C3380CC4-5D6E-409C-BE32-E72D297353CC}">
              <c16:uniqueId val="{00000001-C54E-4F40-A609-631B0B60B810}"/>
            </c:ext>
          </c:extLst>
        </c:ser>
        <c:ser>
          <c:idx val="2"/>
          <c:order val="2"/>
          <c:tx>
            <c:strRef>
              <c:f>'figure 3'!$L$5:$L$6</c:f>
              <c:strCache>
                <c:ptCount val="2"/>
                <c:pt idx="0">
                  <c:v>FON</c:v>
                </c:pt>
                <c:pt idx="1">
                  <c:v>Total Revenues </c:v>
                </c:pt>
              </c:strCache>
            </c:strRef>
          </c:tx>
          <c:spPr>
            <a:ln w="28575" cap="rnd">
              <a:solidFill>
                <a:schemeClr val="accent3"/>
              </a:solidFill>
              <a:round/>
            </a:ln>
            <a:effectLst/>
          </c:spPr>
          <c:marker>
            <c:symbol val="none"/>
          </c:marker>
          <c:cat>
            <c:numRef>
              <c:f>'figure 3'!$I$7:$I$160</c:f>
              <c:numCache>
                <c:formatCode>General</c:formatCode>
                <c:ptCount val="154"/>
                <c:pt idx="0">
                  <c:v>1867</c:v>
                </c:pt>
                <c:pt idx="1">
                  <c:v>1868</c:v>
                </c:pt>
                <c:pt idx="2">
                  <c:v>1869</c:v>
                </c:pt>
                <c:pt idx="3">
                  <c:v>1870</c:v>
                </c:pt>
                <c:pt idx="4">
                  <c:v>1871</c:v>
                </c:pt>
                <c:pt idx="5">
                  <c:v>1872</c:v>
                </c:pt>
                <c:pt idx="6">
                  <c:v>1873</c:v>
                </c:pt>
                <c:pt idx="7">
                  <c:v>1874</c:v>
                </c:pt>
                <c:pt idx="8">
                  <c:v>1875</c:v>
                </c:pt>
                <c:pt idx="9">
                  <c:v>1876</c:v>
                </c:pt>
                <c:pt idx="10">
                  <c:v>1877</c:v>
                </c:pt>
                <c:pt idx="11">
                  <c:v>1878</c:v>
                </c:pt>
                <c:pt idx="12">
                  <c:v>1879</c:v>
                </c:pt>
                <c:pt idx="13">
                  <c:v>1880</c:v>
                </c:pt>
                <c:pt idx="14">
                  <c:v>1881</c:v>
                </c:pt>
                <c:pt idx="15">
                  <c:v>1882</c:v>
                </c:pt>
                <c:pt idx="16">
                  <c:v>1883</c:v>
                </c:pt>
                <c:pt idx="17">
                  <c:v>1884</c:v>
                </c:pt>
                <c:pt idx="18">
                  <c:v>1885</c:v>
                </c:pt>
                <c:pt idx="19">
                  <c:v>1886</c:v>
                </c:pt>
                <c:pt idx="20">
                  <c:v>1887</c:v>
                </c:pt>
                <c:pt idx="21">
                  <c:v>1888</c:v>
                </c:pt>
                <c:pt idx="22">
                  <c:v>1889</c:v>
                </c:pt>
                <c:pt idx="23">
                  <c:v>1890</c:v>
                </c:pt>
                <c:pt idx="24">
                  <c:v>1891</c:v>
                </c:pt>
                <c:pt idx="25">
                  <c:v>1892</c:v>
                </c:pt>
                <c:pt idx="26">
                  <c:v>1893</c:v>
                </c:pt>
                <c:pt idx="27">
                  <c:v>1894</c:v>
                </c:pt>
                <c:pt idx="28">
                  <c:v>1895</c:v>
                </c:pt>
                <c:pt idx="29">
                  <c:v>1896</c:v>
                </c:pt>
                <c:pt idx="30">
                  <c:v>1897</c:v>
                </c:pt>
                <c:pt idx="31">
                  <c:v>1898</c:v>
                </c:pt>
                <c:pt idx="32">
                  <c:v>1899</c:v>
                </c:pt>
                <c:pt idx="33">
                  <c:v>1900</c:v>
                </c:pt>
                <c:pt idx="34">
                  <c:v>1901</c:v>
                </c:pt>
                <c:pt idx="35">
                  <c:v>1902</c:v>
                </c:pt>
                <c:pt idx="36">
                  <c:v>1903</c:v>
                </c:pt>
                <c:pt idx="37">
                  <c:v>1904</c:v>
                </c:pt>
                <c:pt idx="38">
                  <c:v>1905</c:v>
                </c:pt>
                <c:pt idx="39">
                  <c:v>1906</c:v>
                </c:pt>
                <c:pt idx="40">
                  <c:v>1907</c:v>
                </c:pt>
                <c:pt idx="41">
                  <c:v>1908</c:v>
                </c:pt>
                <c:pt idx="42">
                  <c:v>1909</c:v>
                </c:pt>
                <c:pt idx="43">
                  <c:v>1910</c:v>
                </c:pt>
                <c:pt idx="44">
                  <c:v>1911</c:v>
                </c:pt>
                <c:pt idx="45">
                  <c:v>1912</c:v>
                </c:pt>
                <c:pt idx="46">
                  <c:v>1913</c:v>
                </c:pt>
                <c:pt idx="47">
                  <c:v>1914</c:v>
                </c:pt>
                <c:pt idx="48">
                  <c:v>1915</c:v>
                </c:pt>
                <c:pt idx="49">
                  <c:v>1916</c:v>
                </c:pt>
                <c:pt idx="50">
                  <c:v>1917</c:v>
                </c:pt>
                <c:pt idx="51">
                  <c:v>1918</c:v>
                </c:pt>
                <c:pt idx="52">
                  <c:v>1919</c:v>
                </c:pt>
                <c:pt idx="53">
                  <c:v>1920</c:v>
                </c:pt>
                <c:pt idx="54">
                  <c:v>1921</c:v>
                </c:pt>
                <c:pt idx="55">
                  <c:v>1922</c:v>
                </c:pt>
                <c:pt idx="56">
                  <c:v>1923</c:v>
                </c:pt>
                <c:pt idx="57">
                  <c:v>1924</c:v>
                </c:pt>
                <c:pt idx="58">
                  <c:v>1925</c:v>
                </c:pt>
                <c:pt idx="59">
                  <c:v>1926</c:v>
                </c:pt>
                <c:pt idx="60">
                  <c:v>1927</c:v>
                </c:pt>
                <c:pt idx="61">
                  <c:v>1928</c:v>
                </c:pt>
                <c:pt idx="62">
                  <c:v>1929</c:v>
                </c:pt>
                <c:pt idx="63">
                  <c:v>1930</c:v>
                </c:pt>
                <c:pt idx="64">
                  <c:v>1931</c:v>
                </c:pt>
                <c:pt idx="65">
                  <c:v>1932</c:v>
                </c:pt>
                <c:pt idx="66">
                  <c:v>1933</c:v>
                </c:pt>
                <c:pt idx="67">
                  <c:v>1934</c:v>
                </c:pt>
                <c:pt idx="68">
                  <c:v>1935</c:v>
                </c:pt>
                <c:pt idx="69">
                  <c:v>1936</c:v>
                </c:pt>
                <c:pt idx="70">
                  <c:v>1937</c:v>
                </c:pt>
                <c:pt idx="71">
                  <c:v>1938</c:v>
                </c:pt>
                <c:pt idx="72">
                  <c:v>1939</c:v>
                </c:pt>
                <c:pt idx="73">
                  <c:v>1940</c:v>
                </c:pt>
                <c:pt idx="74">
                  <c:v>1941</c:v>
                </c:pt>
                <c:pt idx="75">
                  <c:v>1942</c:v>
                </c:pt>
                <c:pt idx="76">
                  <c:v>1943</c:v>
                </c:pt>
                <c:pt idx="77">
                  <c:v>1944</c:v>
                </c:pt>
                <c:pt idx="78">
                  <c:v>1945</c:v>
                </c:pt>
                <c:pt idx="79">
                  <c:v>1946</c:v>
                </c:pt>
                <c:pt idx="80">
                  <c:v>1947</c:v>
                </c:pt>
                <c:pt idx="81">
                  <c:v>1948</c:v>
                </c:pt>
                <c:pt idx="82">
                  <c:v>1949</c:v>
                </c:pt>
                <c:pt idx="83">
                  <c:v>1950</c:v>
                </c:pt>
                <c:pt idx="84">
                  <c:v>1951</c:v>
                </c:pt>
                <c:pt idx="85">
                  <c:v>1952</c:v>
                </c:pt>
                <c:pt idx="86">
                  <c:v>1953</c:v>
                </c:pt>
                <c:pt idx="87">
                  <c:v>1954</c:v>
                </c:pt>
                <c:pt idx="88">
                  <c:v>1955</c:v>
                </c:pt>
                <c:pt idx="89">
                  <c:v>1956</c:v>
                </c:pt>
                <c:pt idx="90">
                  <c:v>1957</c:v>
                </c:pt>
                <c:pt idx="91">
                  <c:v>1958</c:v>
                </c:pt>
                <c:pt idx="92">
                  <c:v>1959</c:v>
                </c:pt>
                <c:pt idx="93">
                  <c:v>1960</c:v>
                </c:pt>
                <c:pt idx="94">
                  <c:v>1961</c:v>
                </c:pt>
                <c:pt idx="95">
                  <c:v>1962</c:v>
                </c:pt>
                <c:pt idx="96">
                  <c:v>1963</c:v>
                </c:pt>
                <c:pt idx="97">
                  <c:v>1964</c:v>
                </c:pt>
                <c:pt idx="98">
                  <c:v>1965</c:v>
                </c:pt>
                <c:pt idx="99">
                  <c:v>1966</c:v>
                </c:pt>
                <c:pt idx="100">
                  <c:v>1967</c:v>
                </c:pt>
                <c:pt idx="101">
                  <c:v>1968</c:v>
                </c:pt>
                <c:pt idx="102">
                  <c:v>1969</c:v>
                </c:pt>
                <c:pt idx="103">
                  <c:v>1970</c:v>
                </c:pt>
                <c:pt idx="104">
                  <c:v>1971</c:v>
                </c:pt>
                <c:pt idx="105">
                  <c:v>1972</c:v>
                </c:pt>
                <c:pt idx="106">
                  <c:v>1973</c:v>
                </c:pt>
                <c:pt idx="107">
                  <c:v>1974</c:v>
                </c:pt>
                <c:pt idx="108">
                  <c:v>1975</c:v>
                </c:pt>
                <c:pt idx="109">
                  <c:v>1976</c:v>
                </c:pt>
                <c:pt idx="110">
                  <c:v>1977</c:v>
                </c:pt>
                <c:pt idx="111">
                  <c:v>1978</c:v>
                </c:pt>
                <c:pt idx="112">
                  <c:v>1979</c:v>
                </c:pt>
                <c:pt idx="113">
                  <c:v>1980</c:v>
                </c:pt>
                <c:pt idx="114">
                  <c:v>1981</c:v>
                </c:pt>
                <c:pt idx="115">
                  <c:v>1982</c:v>
                </c:pt>
                <c:pt idx="116">
                  <c:v>1983</c:v>
                </c:pt>
                <c:pt idx="117">
                  <c:v>1984</c:v>
                </c:pt>
                <c:pt idx="118">
                  <c:v>1985</c:v>
                </c:pt>
                <c:pt idx="119">
                  <c:v>1986</c:v>
                </c:pt>
                <c:pt idx="120">
                  <c:v>1987</c:v>
                </c:pt>
                <c:pt idx="121">
                  <c:v>1988</c:v>
                </c:pt>
                <c:pt idx="122">
                  <c:v>1989</c:v>
                </c:pt>
                <c:pt idx="123">
                  <c:v>1990</c:v>
                </c:pt>
                <c:pt idx="124">
                  <c:v>1991</c:v>
                </c:pt>
                <c:pt idx="125">
                  <c:v>1992</c:v>
                </c:pt>
                <c:pt idx="126">
                  <c:v>1993</c:v>
                </c:pt>
                <c:pt idx="127">
                  <c:v>1994</c:v>
                </c:pt>
                <c:pt idx="128">
                  <c:v>1995</c:v>
                </c:pt>
                <c:pt idx="129">
                  <c:v>1996</c:v>
                </c:pt>
                <c:pt idx="130">
                  <c:v>1997</c:v>
                </c:pt>
                <c:pt idx="131">
                  <c:v>1998</c:v>
                </c:pt>
                <c:pt idx="132">
                  <c:v>1999</c:v>
                </c:pt>
                <c:pt idx="133">
                  <c:v>2000</c:v>
                </c:pt>
                <c:pt idx="134">
                  <c:v>2001</c:v>
                </c:pt>
                <c:pt idx="135">
                  <c:v>2002</c:v>
                </c:pt>
                <c:pt idx="136">
                  <c:v>2003</c:v>
                </c:pt>
                <c:pt idx="137">
                  <c:v>2004</c:v>
                </c:pt>
                <c:pt idx="138">
                  <c:v>2005</c:v>
                </c:pt>
                <c:pt idx="139">
                  <c:v>2006</c:v>
                </c:pt>
                <c:pt idx="140">
                  <c:v>2007</c:v>
                </c:pt>
                <c:pt idx="141">
                  <c:v>2008</c:v>
                </c:pt>
                <c:pt idx="142">
                  <c:v>2009</c:v>
                </c:pt>
                <c:pt idx="143">
                  <c:v>2010</c:v>
                </c:pt>
                <c:pt idx="144">
                  <c:v>2011</c:v>
                </c:pt>
                <c:pt idx="145">
                  <c:v>2012</c:v>
                </c:pt>
                <c:pt idx="146">
                  <c:v>2013</c:v>
                </c:pt>
                <c:pt idx="147">
                  <c:v>2014</c:v>
                </c:pt>
                <c:pt idx="148">
                  <c:v>2015</c:v>
                </c:pt>
                <c:pt idx="149">
                  <c:v>2016</c:v>
                </c:pt>
                <c:pt idx="150">
                  <c:v>2017</c:v>
                </c:pt>
                <c:pt idx="151">
                  <c:v>2018</c:v>
                </c:pt>
                <c:pt idx="152">
                  <c:v>2019</c:v>
                </c:pt>
                <c:pt idx="153" formatCode="0.0">
                  <c:v>2020</c:v>
                </c:pt>
              </c:numCache>
            </c:numRef>
          </c:cat>
          <c:val>
            <c:numRef>
              <c:f>'figure 3'!$L$7:$L$160</c:f>
              <c:numCache>
                <c:formatCode>General</c:formatCode>
                <c:ptCount val="154"/>
                <c:pt idx="99">
                  <c:v>2474.2600000000002</c:v>
                </c:pt>
                <c:pt idx="100">
                  <c:v>2864.23</c:v>
                </c:pt>
                <c:pt idx="101">
                  <c:v>3193.82</c:v>
                </c:pt>
                <c:pt idx="102">
                  <c:v>3584.94</c:v>
                </c:pt>
                <c:pt idx="103">
                  <c:v>4254.8599999999997</c:v>
                </c:pt>
                <c:pt idx="104">
                  <c:v>4637.6000000000004</c:v>
                </c:pt>
                <c:pt idx="105">
                  <c:v>4689.76</c:v>
                </c:pt>
                <c:pt idx="106">
                  <c:v>4855.6400000000003</c:v>
                </c:pt>
                <c:pt idx="107">
                  <c:v>5139.42</c:v>
                </c:pt>
                <c:pt idx="108">
                  <c:v>5495.23</c:v>
                </c:pt>
                <c:pt idx="109">
                  <c:v>5530.36</c:v>
                </c:pt>
                <c:pt idx="110">
                  <c:v>5929.16</c:v>
                </c:pt>
                <c:pt idx="111">
                  <c:v>5795.05</c:v>
                </c:pt>
                <c:pt idx="112">
                  <c:v>5887.24</c:v>
                </c:pt>
                <c:pt idx="113">
                  <c:v>6068.07</c:v>
                </c:pt>
                <c:pt idx="114">
                  <c:v>5913.07</c:v>
                </c:pt>
                <c:pt idx="115">
                  <c:v>5954.27</c:v>
                </c:pt>
                <c:pt idx="116">
                  <c:v>5871.03</c:v>
                </c:pt>
                <c:pt idx="117">
                  <c:v>6053.85</c:v>
                </c:pt>
                <c:pt idx="118">
                  <c:v>6440.09</c:v>
                </c:pt>
                <c:pt idx="119">
                  <c:v>6723.05</c:v>
                </c:pt>
                <c:pt idx="120">
                  <c:v>7149.33</c:v>
                </c:pt>
                <c:pt idx="121">
                  <c:v>7401.89</c:v>
                </c:pt>
                <c:pt idx="122">
                  <c:v>8071.44</c:v>
                </c:pt>
                <c:pt idx="123">
                  <c:v>8391.06</c:v>
                </c:pt>
                <c:pt idx="124">
                  <c:v>8157.69</c:v>
                </c:pt>
                <c:pt idx="125">
                  <c:v>7343.48</c:v>
                </c:pt>
                <c:pt idx="126">
                  <c:v>7209.85</c:v>
                </c:pt>
                <c:pt idx="127">
                  <c:v>7273.81</c:v>
                </c:pt>
                <c:pt idx="128">
                  <c:v>7519.33</c:v>
                </c:pt>
                <c:pt idx="129">
                  <c:v>7804.02</c:v>
                </c:pt>
                <c:pt idx="130">
                  <c:v>7581.48</c:v>
                </c:pt>
                <c:pt idx="131">
                  <c:v>7570.98</c:v>
                </c:pt>
                <c:pt idx="132">
                  <c:v>7957.4</c:v>
                </c:pt>
                <c:pt idx="133">
                  <c:v>8522.98</c:v>
                </c:pt>
                <c:pt idx="134">
                  <c:v>8512.64</c:v>
                </c:pt>
                <c:pt idx="135">
                  <c:v>8026.1</c:v>
                </c:pt>
                <c:pt idx="136">
                  <c:v>7969.03</c:v>
                </c:pt>
                <c:pt idx="137">
                  <c:v>8116.5</c:v>
                </c:pt>
                <c:pt idx="138">
                  <c:v>8776.08</c:v>
                </c:pt>
                <c:pt idx="139">
                  <c:v>8757.59</c:v>
                </c:pt>
                <c:pt idx="140">
                  <c:v>9117.4699999999993</c:v>
                </c:pt>
                <c:pt idx="141">
                  <c:v>9605.1200000000008</c:v>
                </c:pt>
                <c:pt idx="142">
                  <c:v>8841.7800000000007</c:v>
                </c:pt>
                <c:pt idx="143">
                  <c:v>8954.5300000000007</c:v>
                </c:pt>
                <c:pt idx="144">
                  <c:v>9088.32</c:v>
                </c:pt>
                <c:pt idx="145">
                  <c:v>9145.08</c:v>
                </c:pt>
                <c:pt idx="146">
                  <c:v>9452</c:v>
                </c:pt>
                <c:pt idx="147">
                  <c:v>9441.56</c:v>
                </c:pt>
                <c:pt idx="148">
                  <c:v>9338.52</c:v>
                </c:pt>
                <c:pt idx="149">
                  <c:v>9896.5</c:v>
                </c:pt>
                <c:pt idx="150">
                  <c:v>10144.1</c:v>
                </c:pt>
                <c:pt idx="151">
                  <c:v>10408.799999999999</c:v>
                </c:pt>
                <c:pt idx="152">
                  <c:v>10396.9</c:v>
                </c:pt>
                <c:pt idx="153">
                  <c:v>10080.4</c:v>
                </c:pt>
              </c:numCache>
            </c:numRef>
          </c:val>
          <c:smooth val="0"/>
          <c:extLst>
            <c:ext xmlns:c16="http://schemas.microsoft.com/office/drawing/2014/chart" uri="{C3380CC4-5D6E-409C-BE32-E72D297353CC}">
              <c16:uniqueId val="{00000002-C54E-4F40-A609-631B0B60B810}"/>
            </c:ext>
          </c:extLst>
        </c:ser>
        <c:ser>
          <c:idx val="3"/>
          <c:order val="3"/>
          <c:tx>
            <c:strRef>
              <c:f>'figure 3'!$M$5:$M$6</c:f>
              <c:strCache>
                <c:ptCount val="2"/>
                <c:pt idx="0">
                  <c:v>FON</c:v>
                </c:pt>
                <c:pt idx="1">
                  <c:v>Total Expenditures</c:v>
                </c:pt>
              </c:strCache>
            </c:strRef>
          </c:tx>
          <c:spPr>
            <a:ln w="28575" cap="rnd">
              <a:solidFill>
                <a:schemeClr val="accent4"/>
              </a:solidFill>
              <a:round/>
            </a:ln>
            <a:effectLst/>
          </c:spPr>
          <c:marker>
            <c:symbol val="none"/>
          </c:marker>
          <c:cat>
            <c:numRef>
              <c:f>'figure 3'!$I$7:$I$160</c:f>
              <c:numCache>
                <c:formatCode>General</c:formatCode>
                <c:ptCount val="154"/>
                <c:pt idx="0">
                  <c:v>1867</c:v>
                </c:pt>
                <c:pt idx="1">
                  <c:v>1868</c:v>
                </c:pt>
                <c:pt idx="2">
                  <c:v>1869</c:v>
                </c:pt>
                <c:pt idx="3">
                  <c:v>1870</c:v>
                </c:pt>
                <c:pt idx="4">
                  <c:v>1871</c:v>
                </c:pt>
                <c:pt idx="5">
                  <c:v>1872</c:v>
                </c:pt>
                <c:pt idx="6">
                  <c:v>1873</c:v>
                </c:pt>
                <c:pt idx="7">
                  <c:v>1874</c:v>
                </c:pt>
                <c:pt idx="8">
                  <c:v>1875</c:v>
                </c:pt>
                <c:pt idx="9">
                  <c:v>1876</c:v>
                </c:pt>
                <c:pt idx="10">
                  <c:v>1877</c:v>
                </c:pt>
                <c:pt idx="11">
                  <c:v>1878</c:v>
                </c:pt>
                <c:pt idx="12">
                  <c:v>1879</c:v>
                </c:pt>
                <c:pt idx="13">
                  <c:v>1880</c:v>
                </c:pt>
                <c:pt idx="14">
                  <c:v>1881</c:v>
                </c:pt>
                <c:pt idx="15">
                  <c:v>1882</c:v>
                </c:pt>
                <c:pt idx="16">
                  <c:v>1883</c:v>
                </c:pt>
                <c:pt idx="17">
                  <c:v>1884</c:v>
                </c:pt>
                <c:pt idx="18">
                  <c:v>1885</c:v>
                </c:pt>
                <c:pt idx="19">
                  <c:v>1886</c:v>
                </c:pt>
                <c:pt idx="20">
                  <c:v>1887</c:v>
                </c:pt>
                <c:pt idx="21">
                  <c:v>1888</c:v>
                </c:pt>
                <c:pt idx="22">
                  <c:v>1889</c:v>
                </c:pt>
                <c:pt idx="23">
                  <c:v>1890</c:v>
                </c:pt>
                <c:pt idx="24">
                  <c:v>1891</c:v>
                </c:pt>
                <c:pt idx="25">
                  <c:v>1892</c:v>
                </c:pt>
                <c:pt idx="26">
                  <c:v>1893</c:v>
                </c:pt>
                <c:pt idx="27">
                  <c:v>1894</c:v>
                </c:pt>
                <c:pt idx="28">
                  <c:v>1895</c:v>
                </c:pt>
                <c:pt idx="29">
                  <c:v>1896</c:v>
                </c:pt>
                <c:pt idx="30">
                  <c:v>1897</c:v>
                </c:pt>
                <c:pt idx="31">
                  <c:v>1898</c:v>
                </c:pt>
                <c:pt idx="32">
                  <c:v>1899</c:v>
                </c:pt>
                <c:pt idx="33">
                  <c:v>1900</c:v>
                </c:pt>
                <c:pt idx="34">
                  <c:v>1901</c:v>
                </c:pt>
                <c:pt idx="35">
                  <c:v>1902</c:v>
                </c:pt>
                <c:pt idx="36">
                  <c:v>1903</c:v>
                </c:pt>
                <c:pt idx="37">
                  <c:v>1904</c:v>
                </c:pt>
                <c:pt idx="38">
                  <c:v>1905</c:v>
                </c:pt>
                <c:pt idx="39">
                  <c:v>1906</c:v>
                </c:pt>
                <c:pt idx="40">
                  <c:v>1907</c:v>
                </c:pt>
                <c:pt idx="41">
                  <c:v>1908</c:v>
                </c:pt>
                <c:pt idx="42">
                  <c:v>1909</c:v>
                </c:pt>
                <c:pt idx="43">
                  <c:v>1910</c:v>
                </c:pt>
                <c:pt idx="44">
                  <c:v>1911</c:v>
                </c:pt>
                <c:pt idx="45">
                  <c:v>1912</c:v>
                </c:pt>
                <c:pt idx="46">
                  <c:v>1913</c:v>
                </c:pt>
                <c:pt idx="47">
                  <c:v>1914</c:v>
                </c:pt>
                <c:pt idx="48">
                  <c:v>1915</c:v>
                </c:pt>
                <c:pt idx="49">
                  <c:v>1916</c:v>
                </c:pt>
                <c:pt idx="50">
                  <c:v>1917</c:v>
                </c:pt>
                <c:pt idx="51">
                  <c:v>1918</c:v>
                </c:pt>
                <c:pt idx="52">
                  <c:v>1919</c:v>
                </c:pt>
                <c:pt idx="53">
                  <c:v>1920</c:v>
                </c:pt>
                <c:pt idx="54">
                  <c:v>1921</c:v>
                </c:pt>
                <c:pt idx="55">
                  <c:v>1922</c:v>
                </c:pt>
                <c:pt idx="56">
                  <c:v>1923</c:v>
                </c:pt>
                <c:pt idx="57">
                  <c:v>1924</c:v>
                </c:pt>
                <c:pt idx="58">
                  <c:v>1925</c:v>
                </c:pt>
                <c:pt idx="59">
                  <c:v>1926</c:v>
                </c:pt>
                <c:pt idx="60">
                  <c:v>1927</c:v>
                </c:pt>
                <c:pt idx="61">
                  <c:v>1928</c:v>
                </c:pt>
                <c:pt idx="62">
                  <c:v>1929</c:v>
                </c:pt>
                <c:pt idx="63">
                  <c:v>1930</c:v>
                </c:pt>
                <c:pt idx="64">
                  <c:v>1931</c:v>
                </c:pt>
                <c:pt idx="65">
                  <c:v>1932</c:v>
                </c:pt>
                <c:pt idx="66">
                  <c:v>1933</c:v>
                </c:pt>
                <c:pt idx="67">
                  <c:v>1934</c:v>
                </c:pt>
                <c:pt idx="68">
                  <c:v>1935</c:v>
                </c:pt>
                <c:pt idx="69">
                  <c:v>1936</c:v>
                </c:pt>
                <c:pt idx="70">
                  <c:v>1937</c:v>
                </c:pt>
                <c:pt idx="71">
                  <c:v>1938</c:v>
                </c:pt>
                <c:pt idx="72">
                  <c:v>1939</c:v>
                </c:pt>
                <c:pt idx="73">
                  <c:v>1940</c:v>
                </c:pt>
                <c:pt idx="74">
                  <c:v>1941</c:v>
                </c:pt>
                <c:pt idx="75">
                  <c:v>1942</c:v>
                </c:pt>
                <c:pt idx="76">
                  <c:v>1943</c:v>
                </c:pt>
                <c:pt idx="77">
                  <c:v>1944</c:v>
                </c:pt>
                <c:pt idx="78">
                  <c:v>1945</c:v>
                </c:pt>
                <c:pt idx="79">
                  <c:v>1946</c:v>
                </c:pt>
                <c:pt idx="80">
                  <c:v>1947</c:v>
                </c:pt>
                <c:pt idx="81">
                  <c:v>1948</c:v>
                </c:pt>
                <c:pt idx="82">
                  <c:v>1949</c:v>
                </c:pt>
                <c:pt idx="83">
                  <c:v>1950</c:v>
                </c:pt>
                <c:pt idx="84">
                  <c:v>1951</c:v>
                </c:pt>
                <c:pt idx="85">
                  <c:v>1952</c:v>
                </c:pt>
                <c:pt idx="86">
                  <c:v>1953</c:v>
                </c:pt>
                <c:pt idx="87">
                  <c:v>1954</c:v>
                </c:pt>
                <c:pt idx="88">
                  <c:v>1955</c:v>
                </c:pt>
                <c:pt idx="89">
                  <c:v>1956</c:v>
                </c:pt>
                <c:pt idx="90">
                  <c:v>1957</c:v>
                </c:pt>
                <c:pt idx="91">
                  <c:v>1958</c:v>
                </c:pt>
                <c:pt idx="92">
                  <c:v>1959</c:v>
                </c:pt>
                <c:pt idx="93">
                  <c:v>1960</c:v>
                </c:pt>
                <c:pt idx="94">
                  <c:v>1961</c:v>
                </c:pt>
                <c:pt idx="95">
                  <c:v>1962</c:v>
                </c:pt>
                <c:pt idx="96">
                  <c:v>1963</c:v>
                </c:pt>
                <c:pt idx="97">
                  <c:v>1964</c:v>
                </c:pt>
                <c:pt idx="98">
                  <c:v>1965</c:v>
                </c:pt>
                <c:pt idx="99">
                  <c:v>1966</c:v>
                </c:pt>
                <c:pt idx="100">
                  <c:v>1967</c:v>
                </c:pt>
                <c:pt idx="101">
                  <c:v>1968</c:v>
                </c:pt>
                <c:pt idx="102">
                  <c:v>1969</c:v>
                </c:pt>
                <c:pt idx="103">
                  <c:v>1970</c:v>
                </c:pt>
                <c:pt idx="104">
                  <c:v>1971</c:v>
                </c:pt>
                <c:pt idx="105">
                  <c:v>1972</c:v>
                </c:pt>
                <c:pt idx="106">
                  <c:v>1973</c:v>
                </c:pt>
                <c:pt idx="107">
                  <c:v>1974</c:v>
                </c:pt>
                <c:pt idx="108">
                  <c:v>1975</c:v>
                </c:pt>
                <c:pt idx="109">
                  <c:v>1976</c:v>
                </c:pt>
                <c:pt idx="110">
                  <c:v>1977</c:v>
                </c:pt>
                <c:pt idx="111">
                  <c:v>1978</c:v>
                </c:pt>
                <c:pt idx="112">
                  <c:v>1979</c:v>
                </c:pt>
                <c:pt idx="113">
                  <c:v>1980</c:v>
                </c:pt>
                <c:pt idx="114">
                  <c:v>1981</c:v>
                </c:pt>
                <c:pt idx="115">
                  <c:v>1982</c:v>
                </c:pt>
                <c:pt idx="116">
                  <c:v>1983</c:v>
                </c:pt>
                <c:pt idx="117">
                  <c:v>1984</c:v>
                </c:pt>
                <c:pt idx="118">
                  <c:v>1985</c:v>
                </c:pt>
                <c:pt idx="119">
                  <c:v>1986</c:v>
                </c:pt>
                <c:pt idx="120">
                  <c:v>1987</c:v>
                </c:pt>
                <c:pt idx="121">
                  <c:v>1988</c:v>
                </c:pt>
                <c:pt idx="122">
                  <c:v>1989</c:v>
                </c:pt>
                <c:pt idx="123">
                  <c:v>1990</c:v>
                </c:pt>
                <c:pt idx="124">
                  <c:v>1991</c:v>
                </c:pt>
                <c:pt idx="125">
                  <c:v>1992</c:v>
                </c:pt>
                <c:pt idx="126">
                  <c:v>1993</c:v>
                </c:pt>
                <c:pt idx="127">
                  <c:v>1994</c:v>
                </c:pt>
                <c:pt idx="128">
                  <c:v>1995</c:v>
                </c:pt>
                <c:pt idx="129">
                  <c:v>1996</c:v>
                </c:pt>
                <c:pt idx="130">
                  <c:v>1997</c:v>
                </c:pt>
                <c:pt idx="131">
                  <c:v>1998</c:v>
                </c:pt>
                <c:pt idx="132">
                  <c:v>1999</c:v>
                </c:pt>
                <c:pt idx="133">
                  <c:v>2000</c:v>
                </c:pt>
                <c:pt idx="134">
                  <c:v>2001</c:v>
                </c:pt>
                <c:pt idx="135">
                  <c:v>2002</c:v>
                </c:pt>
                <c:pt idx="136">
                  <c:v>2003</c:v>
                </c:pt>
                <c:pt idx="137">
                  <c:v>2004</c:v>
                </c:pt>
                <c:pt idx="138">
                  <c:v>2005</c:v>
                </c:pt>
                <c:pt idx="139">
                  <c:v>2006</c:v>
                </c:pt>
                <c:pt idx="140">
                  <c:v>2007</c:v>
                </c:pt>
                <c:pt idx="141">
                  <c:v>2008</c:v>
                </c:pt>
                <c:pt idx="142">
                  <c:v>2009</c:v>
                </c:pt>
                <c:pt idx="143">
                  <c:v>2010</c:v>
                </c:pt>
                <c:pt idx="144">
                  <c:v>2011</c:v>
                </c:pt>
                <c:pt idx="145">
                  <c:v>2012</c:v>
                </c:pt>
                <c:pt idx="146">
                  <c:v>2013</c:v>
                </c:pt>
                <c:pt idx="147">
                  <c:v>2014</c:v>
                </c:pt>
                <c:pt idx="148">
                  <c:v>2015</c:v>
                </c:pt>
                <c:pt idx="149">
                  <c:v>2016</c:v>
                </c:pt>
                <c:pt idx="150">
                  <c:v>2017</c:v>
                </c:pt>
                <c:pt idx="151">
                  <c:v>2018</c:v>
                </c:pt>
                <c:pt idx="152">
                  <c:v>2019</c:v>
                </c:pt>
                <c:pt idx="153" formatCode="0.0">
                  <c:v>2020</c:v>
                </c:pt>
              </c:numCache>
            </c:numRef>
          </c:cat>
          <c:val>
            <c:numRef>
              <c:f>'figure 3'!$M$7:$M$160</c:f>
              <c:numCache>
                <c:formatCode>General</c:formatCode>
                <c:ptCount val="154"/>
                <c:pt idx="99">
                  <c:v>2440.75</c:v>
                </c:pt>
                <c:pt idx="100">
                  <c:v>2794.73</c:v>
                </c:pt>
                <c:pt idx="101">
                  <c:v>3251.06</c:v>
                </c:pt>
                <c:pt idx="102">
                  <c:v>3675.68</c:v>
                </c:pt>
                <c:pt idx="103">
                  <c:v>4092.23</c:v>
                </c:pt>
                <c:pt idx="104">
                  <c:v>4895.1899999999996</c:v>
                </c:pt>
                <c:pt idx="105">
                  <c:v>5335.6</c:v>
                </c:pt>
                <c:pt idx="106">
                  <c:v>5330.08</c:v>
                </c:pt>
                <c:pt idx="107">
                  <c:v>5554.55</c:v>
                </c:pt>
                <c:pt idx="108">
                  <c:v>6133.21</c:v>
                </c:pt>
                <c:pt idx="109">
                  <c:v>6542.74</c:v>
                </c:pt>
                <c:pt idx="110">
                  <c:v>6562.1</c:v>
                </c:pt>
                <c:pt idx="111">
                  <c:v>6591.21</c:v>
                </c:pt>
                <c:pt idx="112">
                  <c:v>6514.58</c:v>
                </c:pt>
                <c:pt idx="113">
                  <c:v>6453.85</c:v>
                </c:pt>
                <c:pt idx="114">
                  <c:v>6331.74</c:v>
                </c:pt>
                <c:pt idx="115">
                  <c:v>6437.98</c:v>
                </c:pt>
                <c:pt idx="116">
                  <c:v>6671.68</c:v>
                </c:pt>
                <c:pt idx="117">
                  <c:v>6821.31</c:v>
                </c:pt>
                <c:pt idx="118">
                  <c:v>6986.16</c:v>
                </c:pt>
                <c:pt idx="119">
                  <c:v>7679.61</c:v>
                </c:pt>
                <c:pt idx="120">
                  <c:v>7581.1</c:v>
                </c:pt>
                <c:pt idx="121">
                  <c:v>7758.95</c:v>
                </c:pt>
                <c:pt idx="122">
                  <c:v>8172.13</c:v>
                </c:pt>
                <c:pt idx="123">
                  <c:v>8173.99</c:v>
                </c:pt>
                <c:pt idx="124">
                  <c:v>8521.83</c:v>
                </c:pt>
                <c:pt idx="125">
                  <c:v>9036.08</c:v>
                </c:pt>
                <c:pt idx="126">
                  <c:v>9069.4599999999991</c:v>
                </c:pt>
                <c:pt idx="127">
                  <c:v>8843.93</c:v>
                </c:pt>
                <c:pt idx="128">
                  <c:v>8844.2099999999991</c:v>
                </c:pt>
                <c:pt idx="129">
                  <c:v>8836.2199999999993</c:v>
                </c:pt>
                <c:pt idx="130">
                  <c:v>8247.7199999999993</c:v>
                </c:pt>
                <c:pt idx="131">
                  <c:v>8036.09</c:v>
                </c:pt>
                <c:pt idx="132">
                  <c:v>8547.59</c:v>
                </c:pt>
                <c:pt idx="133">
                  <c:v>8375.2199999999993</c:v>
                </c:pt>
                <c:pt idx="134">
                  <c:v>8509.59</c:v>
                </c:pt>
                <c:pt idx="135">
                  <c:v>8030.43</c:v>
                </c:pt>
                <c:pt idx="136">
                  <c:v>8370.3700000000008</c:v>
                </c:pt>
                <c:pt idx="137">
                  <c:v>8750.2099999999991</c:v>
                </c:pt>
                <c:pt idx="138">
                  <c:v>8868.85</c:v>
                </c:pt>
                <c:pt idx="139">
                  <c:v>9166.58</c:v>
                </c:pt>
                <c:pt idx="140">
                  <c:v>9296.98</c:v>
                </c:pt>
                <c:pt idx="141">
                  <c:v>9656.2800000000007</c:v>
                </c:pt>
                <c:pt idx="142">
                  <c:v>9712.5</c:v>
                </c:pt>
                <c:pt idx="143">
                  <c:v>10569.9</c:v>
                </c:pt>
                <c:pt idx="144">
                  <c:v>11958</c:v>
                </c:pt>
                <c:pt idx="145">
                  <c:v>11013.4</c:v>
                </c:pt>
                <c:pt idx="146">
                  <c:v>10728.2</c:v>
                </c:pt>
                <c:pt idx="147">
                  <c:v>10431.700000000001</c:v>
                </c:pt>
                <c:pt idx="148">
                  <c:v>10504.9</c:v>
                </c:pt>
                <c:pt idx="149">
                  <c:v>10386.4</c:v>
                </c:pt>
                <c:pt idx="150">
                  <c:v>10416.799999999999</c:v>
                </c:pt>
                <c:pt idx="151">
                  <c:v>10878.2</c:v>
                </c:pt>
                <c:pt idx="152">
                  <c:v>11082.1</c:v>
                </c:pt>
                <c:pt idx="153">
                  <c:v>10878.9</c:v>
                </c:pt>
              </c:numCache>
            </c:numRef>
          </c:val>
          <c:smooth val="0"/>
          <c:extLst>
            <c:ext xmlns:c16="http://schemas.microsoft.com/office/drawing/2014/chart" uri="{C3380CC4-5D6E-409C-BE32-E72D297353CC}">
              <c16:uniqueId val="{00000003-C54E-4F40-A609-631B0B60B810}"/>
            </c:ext>
          </c:extLst>
        </c:ser>
        <c:dLbls>
          <c:showLegendKey val="0"/>
          <c:showVal val="0"/>
          <c:showCatName val="0"/>
          <c:showSerName val="0"/>
          <c:showPercent val="0"/>
          <c:showBubbleSize val="0"/>
        </c:dLbls>
        <c:smooth val="0"/>
        <c:axId val="1104490800"/>
        <c:axId val="1153616352"/>
      </c:lineChart>
      <c:catAx>
        <c:axId val="1104490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153616352"/>
        <c:crosses val="autoZero"/>
        <c:auto val="1"/>
        <c:lblAlgn val="ctr"/>
        <c:lblOffset val="100"/>
        <c:noMultiLvlLbl val="0"/>
      </c:catAx>
      <c:valAx>
        <c:axId val="115361635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104490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a:t>Figure 4: Average Annual Growth Rate (%) By</a:t>
            </a:r>
            <a:r>
              <a:rPr lang="en-US" sz="1600" b="1" baseline="0"/>
              <a:t> Decade of Real Per Capita Revenues and Expenditures, Ontario 1870 to 2020</a:t>
            </a:r>
          </a:p>
          <a:p>
            <a:pPr>
              <a:defRPr sz="1400" b="0" i="0" u="none" strike="noStrike" kern="1200" spc="0" baseline="0">
                <a:solidFill>
                  <a:schemeClr val="tx1">
                    <a:lumMod val="65000"/>
                    <a:lumOff val="35000"/>
                  </a:schemeClr>
                </a:solidFill>
                <a:latin typeface="+mn-lt"/>
                <a:ea typeface="+mn-ea"/>
                <a:cs typeface="+mn-cs"/>
              </a:defRPr>
            </a:pPr>
            <a:endParaRPr lang="en-US"/>
          </a:p>
        </c:rich>
      </c:tx>
      <c:layout>
        <c:manualLayout>
          <c:xMode val="edge"/>
          <c:yMode val="edge"/>
          <c:x val="0.13116499746073287"/>
          <c:y val="5.9642147117296221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'figure 4'!$Q$12</c:f>
              <c:strCache>
                <c:ptCount val="1"/>
                <c:pt idx="0">
                  <c:v>Revenues</c:v>
                </c:pt>
              </c:strCache>
            </c:strRef>
          </c:tx>
          <c:spPr>
            <a:solidFill>
              <a:schemeClr val="accent1"/>
            </a:solidFill>
            <a:ln>
              <a:noFill/>
            </a:ln>
            <a:effectLst/>
          </c:spPr>
          <c:invertIfNegative val="0"/>
          <c:cat>
            <c:strRef>
              <c:f>'figure 4'!$P$13:$P$27</c:f>
              <c:strCache>
                <c:ptCount val="15"/>
                <c:pt idx="0">
                  <c:v>1870-1879</c:v>
                </c:pt>
                <c:pt idx="1">
                  <c:v>1880-1889</c:v>
                </c:pt>
                <c:pt idx="2">
                  <c:v>1890-1899</c:v>
                </c:pt>
                <c:pt idx="3">
                  <c:v>1900-1909</c:v>
                </c:pt>
                <c:pt idx="4">
                  <c:v>1910-1919</c:v>
                </c:pt>
                <c:pt idx="5">
                  <c:v>1920-1929</c:v>
                </c:pt>
                <c:pt idx="6">
                  <c:v>1930-1939</c:v>
                </c:pt>
                <c:pt idx="7">
                  <c:v>1940-1949</c:v>
                </c:pt>
                <c:pt idx="8">
                  <c:v>1950-1959</c:v>
                </c:pt>
                <c:pt idx="9">
                  <c:v>1960-1969</c:v>
                </c:pt>
                <c:pt idx="10">
                  <c:v>1970-1979</c:v>
                </c:pt>
                <c:pt idx="11">
                  <c:v>1980-1989</c:v>
                </c:pt>
                <c:pt idx="12">
                  <c:v>1990-1999</c:v>
                </c:pt>
                <c:pt idx="13">
                  <c:v>2000-2009</c:v>
                </c:pt>
                <c:pt idx="14">
                  <c:v>2010-2020</c:v>
                </c:pt>
              </c:strCache>
            </c:strRef>
          </c:cat>
          <c:val>
            <c:numRef>
              <c:f>'figure 4'!$Q$13:$Q$27</c:f>
              <c:numCache>
                <c:formatCode>0.0</c:formatCode>
                <c:ptCount val="15"/>
                <c:pt idx="0">
                  <c:v>-1.5987026331502947</c:v>
                </c:pt>
                <c:pt idx="1">
                  <c:v>3.2993216170607282</c:v>
                </c:pt>
                <c:pt idx="2">
                  <c:v>3.1655510532290974</c:v>
                </c:pt>
                <c:pt idx="3">
                  <c:v>3.3393737295843677</c:v>
                </c:pt>
                <c:pt idx="4">
                  <c:v>2.4058529262522916</c:v>
                </c:pt>
                <c:pt idx="5">
                  <c:v>12.698465362455224</c:v>
                </c:pt>
                <c:pt idx="6">
                  <c:v>17.240186107872212</c:v>
                </c:pt>
                <c:pt idx="7">
                  <c:v>2.4006975768029721</c:v>
                </c:pt>
                <c:pt idx="8">
                  <c:v>5.3137794919918093</c:v>
                </c:pt>
                <c:pt idx="9">
                  <c:v>8.6750602560192256</c:v>
                </c:pt>
                <c:pt idx="10">
                  <c:v>5.229105797878506</c:v>
                </c:pt>
                <c:pt idx="11">
                  <c:v>3.2622586799590878</c:v>
                </c:pt>
                <c:pt idx="12">
                  <c:v>-4.5939878256714729E-2</c:v>
                </c:pt>
                <c:pt idx="13">
                  <c:v>1.1836637860386854</c:v>
                </c:pt>
                <c:pt idx="14">
                  <c:v>1.2250898435834729</c:v>
                </c:pt>
              </c:numCache>
            </c:numRef>
          </c:val>
          <c:extLst>
            <c:ext xmlns:c16="http://schemas.microsoft.com/office/drawing/2014/chart" uri="{C3380CC4-5D6E-409C-BE32-E72D297353CC}">
              <c16:uniqueId val="{00000000-6843-0E4A-ACDA-EB4EFF1A0085}"/>
            </c:ext>
          </c:extLst>
        </c:ser>
        <c:ser>
          <c:idx val="1"/>
          <c:order val="1"/>
          <c:tx>
            <c:strRef>
              <c:f>'figure 4'!$R$12</c:f>
              <c:strCache>
                <c:ptCount val="1"/>
                <c:pt idx="0">
                  <c:v>Expenditures</c:v>
                </c:pt>
              </c:strCache>
            </c:strRef>
          </c:tx>
          <c:spPr>
            <a:solidFill>
              <a:schemeClr val="accent2"/>
            </a:solidFill>
            <a:ln>
              <a:noFill/>
            </a:ln>
            <a:effectLst/>
          </c:spPr>
          <c:invertIfNegative val="0"/>
          <c:cat>
            <c:strRef>
              <c:f>'figure 4'!$P$13:$P$27</c:f>
              <c:strCache>
                <c:ptCount val="15"/>
                <c:pt idx="0">
                  <c:v>1870-1879</c:v>
                </c:pt>
                <c:pt idx="1">
                  <c:v>1880-1889</c:v>
                </c:pt>
                <c:pt idx="2">
                  <c:v>1890-1899</c:v>
                </c:pt>
                <c:pt idx="3">
                  <c:v>1900-1909</c:v>
                </c:pt>
                <c:pt idx="4">
                  <c:v>1910-1919</c:v>
                </c:pt>
                <c:pt idx="5">
                  <c:v>1920-1929</c:v>
                </c:pt>
                <c:pt idx="6">
                  <c:v>1930-1939</c:v>
                </c:pt>
                <c:pt idx="7">
                  <c:v>1940-1949</c:v>
                </c:pt>
                <c:pt idx="8">
                  <c:v>1950-1959</c:v>
                </c:pt>
                <c:pt idx="9">
                  <c:v>1960-1969</c:v>
                </c:pt>
                <c:pt idx="10">
                  <c:v>1970-1979</c:v>
                </c:pt>
                <c:pt idx="11">
                  <c:v>1980-1989</c:v>
                </c:pt>
                <c:pt idx="12">
                  <c:v>1990-1999</c:v>
                </c:pt>
                <c:pt idx="13">
                  <c:v>2000-2009</c:v>
                </c:pt>
                <c:pt idx="14">
                  <c:v>2010-2020</c:v>
                </c:pt>
              </c:strCache>
            </c:strRef>
          </c:cat>
          <c:val>
            <c:numRef>
              <c:f>'figure 4'!$R$13:$R$27</c:f>
              <c:numCache>
                <c:formatCode>0.0</c:formatCode>
                <c:ptCount val="15"/>
                <c:pt idx="0">
                  <c:v>7.3041250237171909</c:v>
                </c:pt>
                <c:pt idx="1">
                  <c:v>0.99587165873841665</c:v>
                </c:pt>
                <c:pt idx="2">
                  <c:v>1.1072032974127253</c:v>
                </c:pt>
                <c:pt idx="3">
                  <c:v>4.2518319429186358</c:v>
                </c:pt>
                <c:pt idx="4">
                  <c:v>3.1036851031263915</c:v>
                </c:pt>
                <c:pt idx="5">
                  <c:v>10.319724022500774</c:v>
                </c:pt>
                <c:pt idx="6">
                  <c:v>15.714084245891817</c:v>
                </c:pt>
                <c:pt idx="7">
                  <c:v>2.0563044087504752</c:v>
                </c:pt>
                <c:pt idx="8">
                  <c:v>5.8072063926464592</c:v>
                </c:pt>
                <c:pt idx="9">
                  <c:v>9.8037289268373264</c:v>
                </c:pt>
                <c:pt idx="10">
                  <c:v>5.8588509371374995</c:v>
                </c:pt>
                <c:pt idx="11">
                  <c:v>2.6622541274028846</c:v>
                </c:pt>
                <c:pt idx="12">
                  <c:v>0.90486280040893763</c:v>
                </c:pt>
                <c:pt idx="13">
                  <c:v>0.69432034682682997</c:v>
                </c:pt>
                <c:pt idx="14">
                  <c:v>1.3032071888185204</c:v>
                </c:pt>
              </c:numCache>
            </c:numRef>
          </c:val>
          <c:extLst>
            <c:ext xmlns:c16="http://schemas.microsoft.com/office/drawing/2014/chart" uri="{C3380CC4-5D6E-409C-BE32-E72D297353CC}">
              <c16:uniqueId val="{00000001-6843-0E4A-ACDA-EB4EFF1A0085}"/>
            </c:ext>
          </c:extLst>
        </c:ser>
        <c:dLbls>
          <c:showLegendKey val="0"/>
          <c:showVal val="0"/>
          <c:showCatName val="0"/>
          <c:showSerName val="0"/>
          <c:showPercent val="0"/>
          <c:showBubbleSize val="0"/>
        </c:dLbls>
        <c:gapWidth val="219"/>
        <c:overlap val="-27"/>
        <c:axId val="1166973647"/>
        <c:axId val="1166145087"/>
      </c:barChart>
      <c:catAx>
        <c:axId val="1166973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166145087"/>
        <c:crosses val="autoZero"/>
        <c:auto val="1"/>
        <c:lblAlgn val="ctr"/>
        <c:lblOffset val="100"/>
        <c:noMultiLvlLbl val="0"/>
      </c:catAx>
      <c:valAx>
        <c:axId val="1166145087"/>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1669736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a:t>Public Sector Size in Ontario, 1867 to 2020:</a:t>
            </a:r>
            <a:r>
              <a:rPr lang="en-US" sz="1800" b="1" baseline="0"/>
              <a:t> Revenues and Expenditures as Percent of GDP</a:t>
            </a:r>
            <a:endParaRPr lang="en-US" sz="1800"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'ont exp to GDP'!$L$6</c:f>
              <c:strCache>
                <c:ptCount val="1"/>
                <c:pt idx="0">
                  <c:v>Rev to GDP(%)</c:v>
                </c:pt>
              </c:strCache>
            </c:strRef>
          </c:tx>
          <c:spPr>
            <a:ln w="38100" cap="rnd">
              <a:solidFill>
                <a:schemeClr val="accent1"/>
              </a:solidFill>
              <a:round/>
            </a:ln>
            <a:effectLst/>
          </c:spPr>
          <c:marker>
            <c:symbol val="none"/>
          </c:marker>
          <c:cat>
            <c:numRef>
              <c:f>'ont exp to GDP'!$K$7:$K$160</c:f>
              <c:numCache>
                <c:formatCode>General</c:formatCode>
                <c:ptCount val="154"/>
                <c:pt idx="0">
                  <c:v>1867</c:v>
                </c:pt>
                <c:pt idx="1">
                  <c:v>1868</c:v>
                </c:pt>
                <c:pt idx="2">
                  <c:v>1869</c:v>
                </c:pt>
                <c:pt idx="3">
                  <c:v>1870</c:v>
                </c:pt>
                <c:pt idx="4">
                  <c:v>1871</c:v>
                </c:pt>
                <c:pt idx="5">
                  <c:v>1872</c:v>
                </c:pt>
                <c:pt idx="6">
                  <c:v>1873</c:v>
                </c:pt>
                <c:pt idx="7">
                  <c:v>1874</c:v>
                </c:pt>
                <c:pt idx="8">
                  <c:v>1875</c:v>
                </c:pt>
                <c:pt idx="9">
                  <c:v>1876</c:v>
                </c:pt>
                <c:pt idx="10">
                  <c:v>1877</c:v>
                </c:pt>
                <c:pt idx="11">
                  <c:v>1878</c:v>
                </c:pt>
                <c:pt idx="12">
                  <c:v>1879</c:v>
                </c:pt>
                <c:pt idx="13">
                  <c:v>1880</c:v>
                </c:pt>
                <c:pt idx="14">
                  <c:v>1881</c:v>
                </c:pt>
                <c:pt idx="15">
                  <c:v>1882</c:v>
                </c:pt>
                <c:pt idx="16">
                  <c:v>1883</c:v>
                </c:pt>
                <c:pt idx="17">
                  <c:v>1884</c:v>
                </c:pt>
                <c:pt idx="18">
                  <c:v>1885</c:v>
                </c:pt>
                <c:pt idx="19">
                  <c:v>1886</c:v>
                </c:pt>
                <c:pt idx="20">
                  <c:v>1887</c:v>
                </c:pt>
                <c:pt idx="21">
                  <c:v>1888</c:v>
                </c:pt>
                <c:pt idx="22">
                  <c:v>1889</c:v>
                </c:pt>
                <c:pt idx="23">
                  <c:v>1890</c:v>
                </c:pt>
                <c:pt idx="24">
                  <c:v>1891</c:v>
                </c:pt>
                <c:pt idx="25">
                  <c:v>1892</c:v>
                </c:pt>
                <c:pt idx="26">
                  <c:v>1893</c:v>
                </c:pt>
                <c:pt idx="27">
                  <c:v>1894</c:v>
                </c:pt>
                <c:pt idx="28">
                  <c:v>1895</c:v>
                </c:pt>
                <c:pt idx="29">
                  <c:v>1896</c:v>
                </c:pt>
                <c:pt idx="30">
                  <c:v>1897</c:v>
                </c:pt>
                <c:pt idx="31">
                  <c:v>1898</c:v>
                </c:pt>
                <c:pt idx="32">
                  <c:v>1899</c:v>
                </c:pt>
                <c:pt idx="33">
                  <c:v>1900</c:v>
                </c:pt>
                <c:pt idx="34">
                  <c:v>1901</c:v>
                </c:pt>
                <c:pt idx="35">
                  <c:v>1902</c:v>
                </c:pt>
                <c:pt idx="36">
                  <c:v>1903</c:v>
                </c:pt>
                <c:pt idx="37">
                  <c:v>1904</c:v>
                </c:pt>
                <c:pt idx="38">
                  <c:v>1905</c:v>
                </c:pt>
                <c:pt idx="39">
                  <c:v>1906</c:v>
                </c:pt>
                <c:pt idx="40">
                  <c:v>1907</c:v>
                </c:pt>
                <c:pt idx="41">
                  <c:v>1908</c:v>
                </c:pt>
                <c:pt idx="42">
                  <c:v>1909</c:v>
                </c:pt>
                <c:pt idx="43">
                  <c:v>1910</c:v>
                </c:pt>
                <c:pt idx="44">
                  <c:v>1911</c:v>
                </c:pt>
                <c:pt idx="45">
                  <c:v>1912</c:v>
                </c:pt>
                <c:pt idx="46">
                  <c:v>1913</c:v>
                </c:pt>
                <c:pt idx="47">
                  <c:v>1914</c:v>
                </c:pt>
                <c:pt idx="48">
                  <c:v>1915</c:v>
                </c:pt>
                <c:pt idx="49">
                  <c:v>1916</c:v>
                </c:pt>
                <c:pt idx="50">
                  <c:v>1917</c:v>
                </c:pt>
                <c:pt idx="51">
                  <c:v>1918</c:v>
                </c:pt>
                <c:pt idx="52">
                  <c:v>1919</c:v>
                </c:pt>
                <c:pt idx="53">
                  <c:v>1920</c:v>
                </c:pt>
                <c:pt idx="54">
                  <c:v>1921</c:v>
                </c:pt>
                <c:pt idx="55">
                  <c:v>1922</c:v>
                </c:pt>
                <c:pt idx="56">
                  <c:v>1923</c:v>
                </c:pt>
                <c:pt idx="57">
                  <c:v>1924</c:v>
                </c:pt>
                <c:pt idx="58">
                  <c:v>1925</c:v>
                </c:pt>
                <c:pt idx="59">
                  <c:v>1926</c:v>
                </c:pt>
                <c:pt idx="60">
                  <c:v>1927</c:v>
                </c:pt>
                <c:pt idx="61">
                  <c:v>1928</c:v>
                </c:pt>
                <c:pt idx="62">
                  <c:v>1929</c:v>
                </c:pt>
                <c:pt idx="63">
                  <c:v>1930</c:v>
                </c:pt>
                <c:pt idx="64">
                  <c:v>1931</c:v>
                </c:pt>
                <c:pt idx="65">
                  <c:v>1932</c:v>
                </c:pt>
                <c:pt idx="66">
                  <c:v>1933</c:v>
                </c:pt>
                <c:pt idx="67">
                  <c:v>1934</c:v>
                </c:pt>
                <c:pt idx="68">
                  <c:v>1935</c:v>
                </c:pt>
                <c:pt idx="69">
                  <c:v>1936</c:v>
                </c:pt>
                <c:pt idx="70">
                  <c:v>1937</c:v>
                </c:pt>
                <c:pt idx="71">
                  <c:v>1938</c:v>
                </c:pt>
                <c:pt idx="72">
                  <c:v>1939</c:v>
                </c:pt>
                <c:pt idx="73">
                  <c:v>1940</c:v>
                </c:pt>
                <c:pt idx="74">
                  <c:v>1941</c:v>
                </c:pt>
                <c:pt idx="75">
                  <c:v>1942</c:v>
                </c:pt>
                <c:pt idx="76">
                  <c:v>1943</c:v>
                </c:pt>
                <c:pt idx="77">
                  <c:v>1944</c:v>
                </c:pt>
                <c:pt idx="78">
                  <c:v>1945</c:v>
                </c:pt>
                <c:pt idx="79">
                  <c:v>1946</c:v>
                </c:pt>
                <c:pt idx="80">
                  <c:v>1947</c:v>
                </c:pt>
                <c:pt idx="81">
                  <c:v>1948</c:v>
                </c:pt>
                <c:pt idx="82">
                  <c:v>1949</c:v>
                </c:pt>
                <c:pt idx="83">
                  <c:v>1950</c:v>
                </c:pt>
                <c:pt idx="84">
                  <c:v>1951</c:v>
                </c:pt>
                <c:pt idx="85">
                  <c:v>1952</c:v>
                </c:pt>
                <c:pt idx="86">
                  <c:v>1953</c:v>
                </c:pt>
                <c:pt idx="87">
                  <c:v>1954</c:v>
                </c:pt>
                <c:pt idx="88">
                  <c:v>1955</c:v>
                </c:pt>
                <c:pt idx="89">
                  <c:v>1956</c:v>
                </c:pt>
                <c:pt idx="90">
                  <c:v>1957</c:v>
                </c:pt>
                <c:pt idx="91">
                  <c:v>1958</c:v>
                </c:pt>
                <c:pt idx="92">
                  <c:v>1959</c:v>
                </c:pt>
                <c:pt idx="93">
                  <c:v>1960</c:v>
                </c:pt>
                <c:pt idx="94">
                  <c:v>1961</c:v>
                </c:pt>
                <c:pt idx="95">
                  <c:v>1962</c:v>
                </c:pt>
                <c:pt idx="96">
                  <c:v>1963</c:v>
                </c:pt>
                <c:pt idx="97">
                  <c:v>1964</c:v>
                </c:pt>
                <c:pt idx="98">
                  <c:v>1965</c:v>
                </c:pt>
                <c:pt idx="99">
                  <c:v>1966</c:v>
                </c:pt>
                <c:pt idx="100">
                  <c:v>1967</c:v>
                </c:pt>
                <c:pt idx="101">
                  <c:v>1968</c:v>
                </c:pt>
                <c:pt idx="102">
                  <c:v>1969</c:v>
                </c:pt>
                <c:pt idx="103">
                  <c:v>1970</c:v>
                </c:pt>
                <c:pt idx="104">
                  <c:v>1971</c:v>
                </c:pt>
                <c:pt idx="105">
                  <c:v>1972</c:v>
                </c:pt>
                <c:pt idx="106">
                  <c:v>1973</c:v>
                </c:pt>
                <c:pt idx="107">
                  <c:v>1974</c:v>
                </c:pt>
                <c:pt idx="108">
                  <c:v>1975</c:v>
                </c:pt>
                <c:pt idx="109">
                  <c:v>1976</c:v>
                </c:pt>
                <c:pt idx="110">
                  <c:v>1977</c:v>
                </c:pt>
                <c:pt idx="111">
                  <c:v>1978</c:v>
                </c:pt>
                <c:pt idx="112">
                  <c:v>1979</c:v>
                </c:pt>
                <c:pt idx="113">
                  <c:v>1980</c:v>
                </c:pt>
                <c:pt idx="114">
                  <c:v>1981</c:v>
                </c:pt>
                <c:pt idx="115">
                  <c:v>1982</c:v>
                </c:pt>
                <c:pt idx="116">
                  <c:v>1983</c:v>
                </c:pt>
                <c:pt idx="117">
                  <c:v>1984</c:v>
                </c:pt>
                <c:pt idx="118">
                  <c:v>1985</c:v>
                </c:pt>
                <c:pt idx="119">
                  <c:v>1986</c:v>
                </c:pt>
                <c:pt idx="120">
                  <c:v>1987</c:v>
                </c:pt>
                <c:pt idx="121">
                  <c:v>1988</c:v>
                </c:pt>
                <c:pt idx="122">
                  <c:v>1989</c:v>
                </c:pt>
                <c:pt idx="123">
                  <c:v>1990</c:v>
                </c:pt>
                <c:pt idx="124">
                  <c:v>1991</c:v>
                </c:pt>
                <c:pt idx="125">
                  <c:v>1992</c:v>
                </c:pt>
                <c:pt idx="126">
                  <c:v>1993</c:v>
                </c:pt>
                <c:pt idx="127">
                  <c:v>1994</c:v>
                </c:pt>
                <c:pt idx="128">
                  <c:v>1995</c:v>
                </c:pt>
                <c:pt idx="129">
                  <c:v>1996</c:v>
                </c:pt>
                <c:pt idx="130">
                  <c:v>1997</c:v>
                </c:pt>
                <c:pt idx="131">
                  <c:v>1998</c:v>
                </c:pt>
                <c:pt idx="132">
                  <c:v>1999</c:v>
                </c:pt>
                <c:pt idx="133">
                  <c:v>2000</c:v>
                </c:pt>
                <c:pt idx="134">
                  <c:v>2001</c:v>
                </c:pt>
                <c:pt idx="135">
                  <c:v>2002</c:v>
                </c:pt>
                <c:pt idx="136">
                  <c:v>2003</c:v>
                </c:pt>
                <c:pt idx="137">
                  <c:v>2004</c:v>
                </c:pt>
                <c:pt idx="138">
                  <c:v>2005</c:v>
                </c:pt>
                <c:pt idx="139">
                  <c:v>2006</c:v>
                </c:pt>
                <c:pt idx="140">
                  <c:v>2007</c:v>
                </c:pt>
                <c:pt idx="141">
                  <c:v>2008</c:v>
                </c:pt>
                <c:pt idx="142">
                  <c:v>2009</c:v>
                </c:pt>
                <c:pt idx="143">
                  <c:v>2010</c:v>
                </c:pt>
                <c:pt idx="144">
                  <c:v>2011</c:v>
                </c:pt>
                <c:pt idx="145">
                  <c:v>2012</c:v>
                </c:pt>
                <c:pt idx="146">
                  <c:v>2013</c:v>
                </c:pt>
                <c:pt idx="147">
                  <c:v>2014</c:v>
                </c:pt>
                <c:pt idx="148">
                  <c:v>2015</c:v>
                </c:pt>
                <c:pt idx="149">
                  <c:v>2016</c:v>
                </c:pt>
                <c:pt idx="150">
                  <c:v>2017</c:v>
                </c:pt>
                <c:pt idx="151">
                  <c:v>2018</c:v>
                </c:pt>
                <c:pt idx="152">
                  <c:v>2019</c:v>
                </c:pt>
                <c:pt idx="153">
                  <c:v>2020</c:v>
                </c:pt>
              </c:numCache>
            </c:numRef>
          </c:cat>
          <c:val>
            <c:numRef>
              <c:f>'ont exp to GDP'!$L$7:$L$160</c:f>
              <c:numCache>
                <c:formatCode>General</c:formatCode>
                <c:ptCount val="154"/>
                <c:pt idx="0">
                  <c:v>0.11909013830345345</c:v>
                </c:pt>
                <c:pt idx="1">
                  <c:v>1.4451290212814845</c:v>
                </c:pt>
                <c:pt idx="2">
                  <c:v>1.6604097780969933</c:v>
                </c:pt>
                <c:pt idx="3">
                  <c:v>1.5554924906258045</c:v>
                </c:pt>
                <c:pt idx="4">
                  <c:v>1.3452919484888222</c:v>
                </c:pt>
                <c:pt idx="5">
                  <c:v>1.6284416477987844</c:v>
                </c:pt>
                <c:pt idx="6">
                  <c:v>1.4447732792897743</c:v>
                </c:pt>
                <c:pt idx="7">
                  <c:v>1.68900296071539</c:v>
                </c:pt>
                <c:pt idx="8">
                  <c:v>1.6601472688760648</c:v>
                </c:pt>
                <c:pt idx="9">
                  <c:v>1.4611512912886866</c:v>
                </c:pt>
                <c:pt idx="10">
                  <c:v>1.3699298871142418</c:v>
                </c:pt>
                <c:pt idx="11">
                  <c:v>1.3274166589322351</c:v>
                </c:pt>
                <c:pt idx="12">
                  <c:v>1.2230997418723588</c:v>
                </c:pt>
                <c:pt idx="13">
                  <c:v>1.2758942728962419</c:v>
                </c:pt>
                <c:pt idx="14">
                  <c:v>1.1668988855664468</c:v>
                </c:pt>
                <c:pt idx="15">
                  <c:v>1.1075143541791697</c:v>
                </c:pt>
                <c:pt idx="16">
                  <c:v>0.9494286774991999</c:v>
                </c:pt>
                <c:pt idx="17">
                  <c:v>1.1469546190392645</c:v>
                </c:pt>
                <c:pt idx="18">
                  <c:v>1.2898876180872094</c:v>
                </c:pt>
                <c:pt idx="19">
                  <c:v>1.3361914069634691</c:v>
                </c:pt>
                <c:pt idx="20">
                  <c:v>1.3736641683743052</c:v>
                </c:pt>
                <c:pt idx="21">
                  <c:v>1.3603309905479164</c:v>
                </c:pt>
                <c:pt idx="22">
                  <c:v>1.2839903628576814</c:v>
                </c:pt>
                <c:pt idx="23">
                  <c:v>1.1884189776619776</c:v>
                </c:pt>
                <c:pt idx="24">
                  <c:v>1.3998584551509534</c:v>
                </c:pt>
                <c:pt idx="25">
                  <c:v>1.5844627645582101</c:v>
                </c:pt>
                <c:pt idx="26">
                  <c:v>1.4268591252745733</c:v>
                </c:pt>
                <c:pt idx="27">
                  <c:v>1.2614224641896186</c:v>
                </c:pt>
                <c:pt idx="28">
                  <c:v>1.3468955982643132</c:v>
                </c:pt>
                <c:pt idx="29">
                  <c:v>1.2962060414315726</c:v>
                </c:pt>
                <c:pt idx="30">
                  <c:v>1.3738865948563483</c:v>
                </c:pt>
                <c:pt idx="31">
                  <c:v>1.1280804827516646</c:v>
                </c:pt>
                <c:pt idx="32">
                  <c:v>1.1801592336234428</c:v>
                </c:pt>
                <c:pt idx="33">
                  <c:v>1.0996116387976047</c:v>
                </c:pt>
                <c:pt idx="34">
                  <c:v>1.0727473404126275</c:v>
                </c:pt>
                <c:pt idx="35">
                  <c:v>0.91201724540067186</c:v>
                </c:pt>
                <c:pt idx="36">
                  <c:v>1.104126443122923</c:v>
                </c:pt>
                <c:pt idx="37">
                  <c:v>1.2093733760109804</c:v>
                </c:pt>
                <c:pt idx="38">
                  <c:v>1.0514523353721403</c:v>
                </c:pt>
                <c:pt idx="39">
                  <c:v>1.1149419657658213</c:v>
                </c:pt>
                <c:pt idx="40">
                  <c:v>1.1455077253995061</c:v>
                </c:pt>
                <c:pt idx="41">
                  <c:v>1.2378333031101767</c:v>
                </c:pt>
                <c:pt idx="42">
                  <c:v>0.96794975989919352</c:v>
                </c:pt>
                <c:pt idx="43">
                  <c:v>1.0459128169601772</c:v>
                </c:pt>
                <c:pt idx="44">
                  <c:v>0.99851897756195085</c:v>
                </c:pt>
                <c:pt idx="45">
                  <c:v>0.95817548819715281</c:v>
                </c:pt>
                <c:pt idx="46">
                  <c:v>1.0040996718815081</c:v>
                </c:pt>
                <c:pt idx="47">
                  <c:v>1.0807949901659393</c:v>
                </c:pt>
                <c:pt idx="48">
                  <c:v>1.1484376257208253</c:v>
                </c:pt>
                <c:pt idx="49">
                  <c:v>1.0157050774798262</c:v>
                </c:pt>
                <c:pt idx="50">
                  <c:v>1.0890589533364314</c:v>
                </c:pt>
                <c:pt idx="51">
                  <c:v>1.0760271397653458</c:v>
                </c:pt>
                <c:pt idx="52">
                  <c:v>1.0845125814189913</c:v>
                </c:pt>
                <c:pt idx="53">
                  <c:v>1.1791436012674803</c:v>
                </c:pt>
                <c:pt idx="54">
                  <c:v>1.7091984955957504</c:v>
                </c:pt>
                <c:pt idx="55">
                  <c:v>2.1641967046081731</c:v>
                </c:pt>
                <c:pt idx="56">
                  <c:v>1.3668651781069412</c:v>
                </c:pt>
                <c:pt idx="57">
                  <c:v>1.6159218837474929</c:v>
                </c:pt>
                <c:pt idx="58">
                  <c:v>1.7077216029824493</c:v>
                </c:pt>
                <c:pt idx="59">
                  <c:v>1.8625344413572591</c:v>
                </c:pt>
                <c:pt idx="60">
                  <c:v>1.962966612714991</c:v>
                </c:pt>
                <c:pt idx="61">
                  <c:v>1.8820785269246076</c:v>
                </c:pt>
                <c:pt idx="62">
                  <c:v>2.0534017461222631</c:v>
                </c:pt>
                <c:pt idx="63">
                  <c:v>2.3218736862265401</c:v>
                </c:pt>
                <c:pt idx="64">
                  <c:v>2.660019922972527</c:v>
                </c:pt>
                <c:pt idx="65">
                  <c:v>3.231508188341091</c:v>
                </c:pt>
                <c:pt idx="66">
                  <c:v>3.3573800776785068</c:v>
                </c:pt>
                <c:pt idx="67">
                  <c:v>2.9101663969691582</c:v>
                </c:pt>
                <c:pt idx="68">
                  <c:v>1.1345586135375534</c:v>
                </c:pt>
                <c:pt idx="69">
                  <c:v>3.2777140907279776</c:v>
                </c:pt>
                <c:pt idx="70">
                  <c:v>3.5756001518404545</c:v>
                </c:pt>
                <c:pt idx="71">
                  <c:v>3.79095042408367</c:v>
                </c:pt>
                <c:pt idx="72">
                  <c:v>3.5934948222354635</c:v>
                </c:pt>
                <c:pt idx="73">
                  <c:v>3.0704555460488496</c:v>
                </c:pt>
                <c:pt idx="74">
                  <c:v>2.9601460441469527</c:v>
                </c:pt>
                <c:pt idx="75">
                  <c:v>2.584359516228365</c:v>
                </c:pt>
                <c:pt idx="76">
                  <c:v>2.3337578225720534</c:v>
                </c:pt>
                <c:pt idx="77">
                  <c:v>2.3810064845437897</c:v>
                </c:pt>
                <c:pt idx="78">
                  <c:v>2.3623814949213306</c:v>
                </c:pt>
                <c:pt idx="79">
                  <c:v>2.5670502449987875</c:v>
                </c:pt>
                <c:pt idx="80">
                  <c:v>2.4937559746846936</c:v>
                </c:pt>
                <c:pt idx="81">
                  <c:v>2.9207890831368988</c:v>
                </c:pt>
                <c:pt idx="82">
                  <c:v>3.0221765574504218</c:v>
                </c:pt>
                <c:pt idx="83">
                  <c:v>2.7281639150670314</c:v>
                </c:pt>
                <c:pt idx="84">
                  <c:v>2.7504785744946902</c:v>
                </c:pt>
                <c:pt idx="85">
                  <c:v>2.9235180238855047</c:v>
                </c:pt>
                <c:pt idx="86">
                  <c:v>3.153709420151233</c:v>
                </c:pt>
                <c:pt idx="87">
                  <c:v>3.342863557581135</c:v>
                </c:pt>
                <c:pt idx="88">
                  <c:v>3.2076947753210558</c:v>
                </c:pt>
                <c:pt idx="89">
                  <c:v>3.0794036674149869</c:v>
                </c:pt>
                <c:pt idx="90">
                  <c:v>3.3037686255620669</c:v>
                </c:pt>
                <c:pt idx="91">
                  <c:v>3.962514506835741</c:v>
                </c:pt>
                <c:pt idx="92">
                  <c:v>4.0022069904364344</c:v>
                </c:pt>
                <c:pt idx="93">
                  <c:v>4.2862260835926538</c:v>
                </c:pt>
                <c:pt idx="94">
                  <c:v>4.3297500176846055</c:v>
                </c:pt>
                <c:pt idx="95">
                  <c:v>4.4633164210275851</c:v>
                </c:pt>
                <c:pt idx="96">
                  <c:v>5.0279422976145902</c:v>
                </c:pt>
                <c:pt idx="97">
                  <c:v>4.9614064855682143</c:v>
                </c:pt>
                <c:pt idx="98">
                  <c:v>5.1715187672315066</c:v>
                </c:pt>
                <c:pt idx="99">
                  <c:v>7.7924838612233023</c:v>
                </c:pt>
                <c:pt idx="100">
                  <c:v>8.8336722356561896</c:v>
                </c:pt>
                <c:pt idx="101">
                  <c:v>9.4739755678849562</c:v>
                </c:pt>
                <c:pt idx="102">
                  <c:v>10.22201222839079</c:v>
                </c:pt>
                <c:pt idx="103">
                  <c:v>12.039907751454862</c:v>
                </c:pt>
                <c:pt idx="104">
                  <c:v>12.650856104633673</c:v>
                </c:pt>
                <c:pt idx="105">
                  <c:v>12.020819228526699</c:v>
                </c:pt>
                <c:pt idx="106">
                  <c:v>11.714649143758574</c:v>
                </c:pt>
                <c:pt idx="107">
                  <c:v>11.670587190981314</c:v>
                </c:pt>
                <c:pt idx="108">
                  <c:v>12.701170747499289</c:v>
                </c:pt>
                <c:pt idx="109">
                  <c:v>12.413832720588236</c:v>
                </c:pt>
                <c:pt idx="110">
                  <c:v>13.396465345438443</c:v>
                </c:pt>
                <c:pt idx="111">
                  <c:v>13.125454989217614</c:v>
                </c:pt>
                <c:pt idx="112">
                  <c:v>13.001599880242882</c:v>
                </c:pt>
                <c:pt idx="113">
                  <c:v>13.417309864058216</c:v>
                </c:pt>
                <c:pt idx="114">
                  <c:v>12.978460145610923</c:v>
                </c:pt>
                <c:pt idx="115">
                  <c:v>13.964817706662105</c:v>
                </c:pt>
                <c:pt idx="116">
                  <c:v>13.633795091586306</c:v>
                </c:pt>
                <c:pt idx="117">
                  <c:v>13.381115523814394</c:v>
                </c:pt>
                <c:pt idx="118">
                  <c:v>13.648968601538201</c:v>
                </c:pt>
                <c:pt idx="119">
                  <c:v>13.668276897101586</c:v>
                </c:pt>
                <c:pt idx="120">
                  <c:v>13.898748982912936</c:v>
                </c:pt>
                <c:pt idx="121">
                  <c:v>13.834510634055054</c:v>
                </c:pt>
                <c:pt idx="122">
                  <c:v>14.7994267318065</c:v>
                </c:pt>
                <c:pt idx="123">
                  <c:v>16.264218857488309</c:v>
                </c:pt>
                <c:pt idx="124">
                  <c:v>16.893022289187925</c:v>
                </c:pt>
                <c:pt idx="125">
                  <c:v>15.878883691137741</c:v>
                </c:pt>
                <c:pt idx="126">
                  <c:v>15.557978556442153</c:v>
                </c:pt>
                <c:pt idx="127">
                  <c:v>15.232521847690386</c:v>
                </c:pt>
                <c:pt idx="128">
                  <c:v>15.19910496001326</c:v>
                </c:pt>
                <c:pt idx="129">
                  <c:v>15.798404253791979</c:v>
                </c:pt>
                <c:pt idx="130">
                  <c:v>14.877339214916852</c:v>
                </c:pt>
                <c:pt idx="131">
                  <c:v>14.467501154260503</c:v>
                </c:pt>
                <c:pt idx="132">
                  <c:v>14.500538339050948</c:v>
                </c:pt>
                <c:pt idx="133">
                  <c:v>14.823883721084275</c:v>
                </c:pt>
                <c:pt idx="134">
                  <c:v>14.866826438048861</c:v>
                </c:pt>
                <c:pt idx="135">
                  <c:v>13.846138326204505</c:v>
                </c:pt>
                <c:pt idx="136">
                  <c:v>13.90367938856499</c:v>
                </c:pt>
                <c:pt idx="137">
                  <c:v>14.066578045720918</c:v>
                </c:pt>
                <c:pt idx="138">
                  <c:v>15.037964963147433</c:v>
                </c:pt>
                <c:pt idx="139">
                  <c:v>14.927188029508237</c:v>
                </c:pt>
                <c:pt idx="140">
                  <c:v>15.404152328401469</c:v>
                </c:pt>
                <c:pt idx="141">
                  <c:v>16.55043455705388</c:v>
                </c:pt>
                <c:pt idx="142">
                  <c:v>15.931270581984592</c:v>
                </c:pt>
                <c:pt idx="143">
                  <c:v>15.534580042936122</c:v>
                </c:pt>
                <c:pt idx="144">
                  <c:v>15.544428226202085</c:v>
                </c:pt>
                <c:pt idx="145">
                  <c:v>15.723621493233605</c:v>
                </c:pt>
                <c:pt idx="146">
                  <c:v>16.26031324692039</c:v>
                </c:pt>
                <c:pt idx="147">
                  <c:v>15.879000112785782</c:v>
                </c:pt>
                <c:pt idx="148">
                  <c:v>15.399738307679156</c:v>
                </c:pt>
                <c:pt idx="149">
                  <c:v>16.000146696360034</c:v>
                </c:pt>
                <c:pt idx="150">
                  <c:v>16.110349475562408</c:v>
                </c:pt>
                <c:pt idx="151">
                  <c:v>16.371973621794574</c:v>
                </c:pt>
                <c:pt idx="152">
                  <c:v>16.363454999069742</c:v>
                </c:pt>
                <c:pt idx="153">
                  <c:v>16.881214386232035</c:v>
                </c:pt>
              </c:numCache>
            </c:numRef>
          </c:val>
          <c:smooth val="0"/>
          <c:extLst>
            <c:ext xmlns:c16="http://schemas.microsoft.com/office/drawing/2014/chart" uri="{C3380CC4-5D6E-409C-BE32-E72D297353CC}">
              <c16:uniqueId val="{00000000-1217-0B4B-93A5-67D7BDEF9FA8}"/>
            </c:ext>
          </c:extLst>
        </c:ser>
        <c:ser>
          <c:idx val="1"/>
          <c:order val="1"/>
          <c:tx>
            <c:strRef>
              <c:f>'ont exp to GDP'!$M$6</c:f>
              <c:strCache>
                <c:ptCount val="1"/>
                <c:pt idx="0">
                  <c:v>Exp to GDP(%)</c:v>
                </c:pt>
              </c:strCache>
            </c:strRef>
          </c:tx>
          <c:spPr>
            <a:ln w="38100" cap="rnd">
              <a:solidFill>
                <a:schemeClr val="accent2"/>
              </a:solidFill>
              <a:round/>
            </a:ln>
            <a:effectLst/>
          </c:spPr>
          <c:marker>
            <c:symbol val="none"/>
          </c:marker>
          <c:cat>
            <c:numRef>
              <c:f>'ont exp to GDP'!$K$7:$K$160</c:f>
              <c:numCache>
                <c:formatCode>General</c:formatCode>
                <c:ptCount val="154"/>
                <c:pt idx="0">
                  <c:v>1867</c:v>
                </c:pt>
                <c:pt idx="1">
                  <c:v>1868</c:v>
                </c:pt>
                <c:pt idx="2">
                  <c:v>1869</c:v>
                </c:pt>
                <c:pt idx="3">
                  <c:v>1870</c:v>
                </c:pt>
                <c:pt idx="4">
                  <c:v>1871</c:v>
                </c:pt>
                <c:pt idx="5">
                  <c:v>1872</c:v>
                </c:pt>
                <c:pt idx="6">
                  <c:v>1873</c:v>
                </c:pt>
                <c:pt idx="7">
                  <c:v>1874</c:v>
                </c:pt>
                <c:pt idx="8">
                  <c:v>1875</c:v>
                </c:pt>
                <c:pt idx="9">
                  <c:v>1876</c:v>
                </c:pt>
                <c:pt idx="10">
                  <c:v>1877</c:v>
                </c:pt>
                <c:pt idx="11">
                  <c:v>1878</c:v>
                </c:pt>
                <c:pt idx="12">
                  <c:v>1879</c:v>
                </c:pt>
                <c:pt idx="13">
                  <c:v>1880</c:v>
                </c:pt>
                <c:pt idx="14">
                  <c:v>1881</c:v>
                </c:pt>
                <c:pt idx="15">
                  <c:v>1882</c:v>
                </c:pt>
                <c:pt idx="16">
                  <c:v>1883</c:v>
                </c:pt>
                <c:pt idx="17">
                  <c:v>1884</c:v>
                </c:pt>
                <c:pt idx="18">
                  <c:v>1885</c:v>
                </c:pt>
                <c:pt idx="19">
                  <c:v>1886</c:v>
                </c:pt>
                <c:pt idx="20">
                  <c:v>1887</c:v>
                </c:pt>
                <c:pt idx="21">
                  <c:v>1888</c:v>
                </c:pt>
                <c:pt idx="22">
                  <c:v>1889</c:v>
                </c:pt>
                <c:pt idx="23">
                  <c:v>1890</c:v>
                </c:pt>
                <c:pt idx="24">
                  <c:v>1891</c:v>
                </c:pt>
                <c:pt idx="25">
                  <c:v>1892</c:v>
                </c:pt>
                <c:pt idx="26">
                  <c:v>1893</c:v>
                </c:pt>
                <c:pt idx="27">
                  <c:v>1894</c:v>
                </c:pt>
                <c:pt idx="28">
                  <c:v>1895</c:v>
                </c:pt>
                <c:pt idx="29">
                  <c:v>1896</c:v>
                </c:pt>
                <c:pt idx="30">
                  <c:v>1897</c:v>
                </c:pt>
                <c:pt idx="31">
                  <c:v>1898</c:v>
                </c:pt>
                <c:pt idx="32">
                  <c:v>1899</c:v>
                </c:pt>
                <c:pt idx="33">
                  <c:v>1900</c:v>
                </c:pt>
                <c:pt idx="34">
                  <c:v>1901</c:v>
                </c:pt>
                <c:pt idx="35">
                  <c:v>1902</c:v>
                </c:pt>
                <c:pt idx="36">
                  <c:v>1903</c:v>
                </c:pt>
                <c:pt idx="37">
                  <c:v>1904</c:v>
                </c:pt>
                <c:pt idx="38">
                  <c:v>1905</c:v>
                </c:pt>
                <c:pt idx="39">
                  <c:v>1906</c:v>
                </c:pt>
                <c:pt idx="40">
                  <c:v>1907</c:v>
                </c:pt>
                <c:pt idx="41">
                  <c:v>1908</c:v>
                </c:pt>
                <c:pt idx="42">
                  <c:v>1909</c:v>
                </c:pt>
                <c:pt idx="43">
                  <c:v>1910</c:v>
                </c:pt>
                <c:pt idx="44">
                  <c:v>1911</c:v>
                </c:pt>
                <c:pt idx="45">
                  <c:v>1912</c:v>
                </c:pt>
                <c:pt idx="46">
                  <c:v>1913</c:v>
                </c:pt>
                <c:pt idx="47">
                  <c:v>1914</c:v>
                </c:pt>
                <c:pt idx="48">
                  <c:v>1915</c:v>
                </c:pt>
                <c:pt idx="49">
                  <c:v>1916</c:v>
                </c:pt>
                <c:pt idx="50">
                  <c:v>1917</c:v>
                </c:pt>
                <c:pt idx="51">
                  <c:v>1918</c:v>
                </c:pt>
                <c:pt idx="52">
                  <c:v>1919</c:v>
                </c:pt>
                <c:pt idx="53">
                  <c:v>1920</c:v>
                </c:pt>
                <c:pt idx="54">
                  <c:v>1921</c:v>
                </c:pt>
                <c:pt idx="55">
                  <c:v>1922</c:v>
                </c:pt>
                <c:pt idx="56">
                  <c:v>1923</c:v>
                </c:pt>
                <c:pt idx="57">
                  <c:v>1924</c:v>
                </c:pt>
                <c:pt idx="58">
                  <c:v>1925</c:v>
                </c:pt>
                <c:pt idx="59">
                  <c:v>1926</c:v>
                </c:pt>
                <c:pt idx="60">
                  <c:v>1927</c:v>
                </c:pt>
                <c:pt idx="61">
                  <c:v>1928</c:v>
                </c:pt>
                <c:pt idx="62">
                  <c:v>1929</c:v>
                </c:pt>
                <c:pt idx="63">
                  <c:v>1930</c:v>
                </c:pt>
                <c:pt idx="64">
                  <c:v>1931</c:v>
                </c:pt>
                <c:pt idx="65">
                  <c:v>1932</c:v>
                </c:pt>
                <c:pt idx="66">
                  <c:v>1933</c:v>
                </c:pt>
                <c:pt idx="67">
                  <c:v>1934</c:v>
                </c:pt>
                <c:pt idx="68">
                  <c:v>1935</c:v>
                </c:pt>
                <c:pt idx="69">
                  <c:v>1936</c:v>
                </c:pt>
                <c:pt idx="70">
                  <c:v>1937</c:v>
                </c:pt>
                <c:pt idx="71">
                  <c:v>1938</c:v>
                </c:pt>
                <c:pt idx="72">
                  <c:v>1939</c:v>
                </c:pt>
                <c:pt idx="73">
                  <c:v>1940</c:v>
                </c:pt>
                <c:pt idx="74">
                  <c:v>1941</c:v>
                </c:pt>
                <c:pt idx="75">
                  <c:v>1942</c:v>
                </c:pt>
                <c:pt idx="76">
                  <c:v>1943</c:v>
                </c:pt>
                <c:pt idx="77">
                  <c:v>1944</c:v>
                </c:pt>
                <c:pt idx="78">
                  <c:v>1945</c:v>
                </c:pt>
                <c:pt idx="79">
                  <c:v>1946</c:v>
                </c:pt>
                <c:pt idx="80">
                  <c:v>1947</c:v>
                </c:pt>
                <c:pt idx="81">
                  <c:v>1948</c:v>
                </c:pt>
                <c:pt idx="82">
                  <c:v>1949</c:v>
                </c:pt>
                <c:pt idx="83">
                  <c:v>1950</c:v>
                </c:pt>
                <c:pt idx="84">
                  <c:v>1951</c:v>
                </c:pt>
                <c:pt idx="85">
                  <c:v>1952</c:v>
                </c:pt>
                <c:pt idx="86">
                  <c:v>1953</c:v>
                </c:pt>
                <c:pt idx="87">
                  <c:v>1954</c:v>
                </c:pt>
                <c:pt idx="88">
                  <c:v>1955</c:v>
                </c:pt>
                <c:pt idx="89">
                  <c:v>1956</c:v>
                </c:pt>
                <c:pt idx="90">
                  <c:v>1957</c:v>
                </c:pt>
                <c:pt idx="91">
                  <c:v>1958</c:v>
                </c:pt>
                <c:pt idx="92">
                  <c:v>1959</c:v>
                </c:pt>
                <c:pt idx="93">
                  <c:v>1960</c:v>
                </c:pt>
                <c:pt idx="94">
                  <c:v>1961</c:v>
                </c:pt>
                <c:pt idx="95">
                  <c:v>1962</c:v>
                </c:pt>
                <c:pt idx="96">
                  <c:v>1963</c:v>
                </c:pt>
                <c:pt idx="97">
                  <c:v>1964</c:v>
                </c:pt>
                <c:pt idx="98">
                  <c:v>1965</c:v>
                </c:pt>
                <c:pt idx="99">
                  <c:v>1966</c:v>
                </c:pt>
                <c:pt idx="100">
                  <c:v>1967</c:v>
                </c:pt>
                <c:pt idx="101">
                  <c:v>1968</c:v>
                </c:pt>
                <c:pt idx="102">
                  <c:v>1969</c:v>
                </c:pt>
                <c:pt idx="103">
                  <c:v>1970</c:v>
                </c:pt>
                <c:pt idx="104">
                  <c:v>1971</c:v>
                </c:pt>
                <c:pt idx="105">
                  <c:v>1972</c:v>
                </c:pt>
                <c:pt idx="106">
                  <c:v>1973</c:v>
                </c:pt>
                <c:pt idx="107">
                  <c:v>1974</c:v>
                </c:pt>
                <c:pt idx="108">
                  <c:v>1975</c:v>
                </c:pt>
                <c:pt idx="109">
                  <c:v>1976</c:v>
                </c:pt>
                <c:pt idx="110">
                  <c:v>1977</c:v>
                </c:pt>
                <c:pt idx="111">
                  <c:v>1978</c:v>
                </c:pt>
                <c:pt idx="112">
                  <c:v>1979</c:v>
                </c:pt>
                <c:pt idx="113">
                  <c:v>1980</c:v>
                </c:pt>
                <c:pt idx="114">
                  <c:v>1981</c:v>
                </c:pt>
                <c:pt idx="115">
                  <c:v>1982</c:v>
                </c:pt>
                <c:pt idx="116">
                  <c:v>1983</c:v>
                </c:pt>
                <c:pt idx="117">
                  <c:v>1984</c:v>
                </c:pt>
                <c:pt idx="118">
                  <c:v>1985</c:v>
                </c:pt>
                <c:pt idx="119">
                  <c:v>1986</c:v>
                </c:pt>
                <c:pt idx="120">
                  <c:v>1987</c:v>
                </c:pt>
                <c:pt idx="121">
                  <c:v>1988</c:v>
                </c:pt>
                <c:pt idx="122">
                  <c:v>1989</c:v>
                </c:pt>
                <c:pt idx="123">
                  <c:v>1990</c:v>
                </c:pt>
                <c:pt idx="124">
                  <c:v>1991</c:v>
                </c:pt>
                <c:pt idx="125">
                  <c:v>1992</c:v>
                </c:pt>
                <c:pt idx="126">
                  <c:v>1993</c:v>
                </c:pt>
                <c:pt idx="127">
                  <c:v>1994</c:v>
                </c:pt>
                <c:pt idx="128">
                  <c:v>1995</c:v>
                </c:pt>
                <c:pt idx="129">
                  <c:v>1996</c:v>
                </c:pt>
                <c:pt idx="130">
                  <c:v>1997</c:v>
                </c:pt>
                <c:pt idx="131">
                  <c:v>1998</c:v>
                </c:pt>
                <c:pt idx="132">
                  <c:v>1999</c:v>
                </c:pt>
                <c:pt idx="133">
                  <c:v>2000</c:v>
                </c:pt>
                <c:pt idx="134">
                  <c:v>2001</c:v>
                </c:pt>
                <c:pt idx="135">
                  <c:v>2002</c:v>
                </c:pt>
                <c:pt idx="136">
                  <c:v>2003</c:v>
                </c:pt>
                <c:pt idx="137">
                  <c:v>2004</c:v>
                </c:pt>
                <c:pt idx="138">
                  <c:v>2005</c:v>
                </c:pt>
                <c:pt idx="139">
                  <c:v>2006</c:v>
                </c:pt>
                <c:pt idx="140">
                  <c:v>2007</c:v>
                </c:pt>
                <c:pt idx="141">
                  <c:v>2008</c:v>
                </c:pt>
                <c:pt idx="142">
                  <c:v>2009</c:v>
                </c:pt>
                <c:pt idx="143">
                  <c:v>2010</c:v>
                </c:pt>
                <c:pt idx="144">
                  <c:v>2011</c:v>
                </c:pt>
                <c:pt idx="145">
                  <c:v>2012</c:v>
                </c:pt>
                <c:pt idx="146">
                  <c:v>2013</c:v>
                </c:pt>
                <c:pt idx="147">
                  <c:v>2014</c:v>
                </c:pt>
                <c:pt idx="148">
                  <c:v>2015</c:v>
                </c:pt>
                <c:pt idx="149">
                  <c:v>2016</c:v>
                </c:pt>
                <c:pt idx="150">
                  <c:v>2017</c:v>
                </c:pt>
                <c:pt idx="151">
                  <c:v>2018</c:v>
                </c:pt>
                <c:pt idx="152">
                  <c:v>2019</c:v>
                </c:pt>
                <c:pt idx="153">
                  <c:v>2020</c:v>
                </c:pt>
              </c:numCache>
            </c:numRef>
          </c:cat>
          <c:val>
            <c:numRef>
              <c:f>'ont exp to GDP'!$M$7:$M$160</c:f>
              <c:numCache>
                <c:formatCode>General</c:formatCode>
                <c:ptCount val="154"/>
                <c:pt idx="0">
                  <c:v>3.6899115459952309E-2</c:v>
                </c:pt>
                <c:pt idx="1">
                  <c:v>0.75735056420592017</c:v>
                </c:pt>
                <c:pt idx="2">
                  <c:v>0.91442908998137196</c:v>
                </c:pt>
                <c:pt idx="3">
                  <c:v>0.98216121295705383</c:v>
                </c:pt>
                <c:pt idx="4">
                  <c:v>1.0475425956812663</c:v>
                </c:pt>
                <c:pt idx="5">
                  <c:v>1.1798289397461721</c:v>
                </c:pt>
                <c:pt idx="6">
                  <c:v>1.4346690121291934</c:v>
                </c:pt>
                <c:pt idx="7">
                  <c:v>1.8969735166911366</c:v>
                </c:pt>
                <c:pt idx="8">
                  <c:v>1.895720191765117</c:v>
                </c:pt>
                <c:pt idx="9">
                  <c:v>1.7716871240151779</c:v>
                </c:pt>
                <c:pt idx="10">
                  <c:v>1.7074364997596352</c:v>
                </c:pt>
                <c:pt idx="11">
                  <c:v>1.6859424320614003</c:v>
                </c:pt>
                <c:pt idx="12">
                  <c:v>1.5725902132471596</c:v>
                </c:pt>
                <c:pt idx="13">
                  <c:v>1.2433161961476222</c:v>
                </c:pt>
                <c:pt idx="14">
                  <c:v>1.0794699709214111</c:v>
                </c:pt>
                <c:pt idx="15">
                  <c:v>1.1222698868517249</c:v>
                </c:pt>
                <c:pt idx="16">
                  <c:v>1.1234025503301599</c:v>
                </c:pt>
                <c:pt idx="17">
                  <c:v>1.3044607488127353</c:v>
                </c:pt>
                <c:pt idx="18">
                  <c:v>1.3045712518665085</c:v>
                </c:pt>
                <c:pt idx="19">
                  <c:v>1.3501063067982984</c:v>
                </c:pt>
                <c:pt idx="20">
                  <c:v>1.3451574135480344</c:v>
                </c:pt>
                <c:pt idx="21">
                  <c:v>1.3384240856885017</c:v>
                </c:pt>
                <c:pt idx="22">
                  <c:v>1.3257030399596648</c:v>
                </c:pt>
                <c:pt idx="23">
                  <c:v>1.3526895071493792</c:v>
                </c:pt>
                <c:pt idx="24">
                  <c:v>1.4065795455597474</c:v>
                </c:pt>
                <c:pt idx="25">
                  <c:v>1.382395619211277</c:v>
                </c:pt>
                <c:pt idx="26">
                  <c:v>1.3624298897756755</c:v>
                </c:pt>
                <c:pt idx="27">
                  <c:v>1.4024905808546453</c:v>
                </c:pt>
                <c:pt idx="28">
                  <c:v>1.4119977442871015</c:v>
                </c:pt>
                <c:pt idx="29">
                  <c:v>1.375191921812414</c:v>
                </c:pt>
                <c:pt idx="30">
                  <c:v>1.2503742983113835</c:v>
                </c:pt>
                <c:pt idx="31">
                  <c:v>1.1762452861656634</c:v>
                </c:pt>
                <c:pt idx="32">
                  <c:v>1.0689351345745743</c:v>
                </c:pt>
                <c:pt idx="33">
                  <c:v>1.0499905137801899</c:v>
                </c:pt>
                <c:pt idx="34">
                  <c:v>0.97013129183787583</c:v>
                </c:pt>
                <c:pt idx="35">
                  <c:v>0.92347742502315289</c:v>
                </c:pt>
                <c:pt idx="36">
                  <c:v>0.98745151871453518</c:v>
                </c:pt>
                <c:pt idx="37">
                  <c:v>1.0394818398781509</c:v>
                </c:pt>
                <c:pt idx="38">
                  <c:v>0.94306649388120234</c:v>
                </c:pt>
                <c:pt idx="39">
                  <c:v>1.047993889048475</c:v>
                </c:pt>
                <c:pt idx="40">
                  <c:v>1.0620532139179668</c:v>
                </c:pt>
                <c:pt idx="41">
                  <c:v>1.2312378261145889</c:v>
                </c:pt>
                <c:pt idx="42">
                  <c:v>0.97663778073671326</c:v>
                </c:pt>
                <c:pt idx="43">
                  <c:v>1.0455028995803057</c:v>
                </c:pt>
                <c:pt idx="44">
                  <c:v>1.0250621016608796</c:v>
                </c:pt>
                <c:pt idx="45">
                  <c:v>0.98164715164273941</c:v>
                </c:pt>
                <c:pt idx="46">
                  <c:v>0.97535636184700159</c:v>
                </c:pt>
                <c:pt idx="47">
                  <c:v>1.1486208869843215</c:v>
                </c:pt>
                <c:pt idx="48">
                  <c:v>1.1244195935680679</c:v>
                </c:pt>
                <c:pt idx="49">
                  <c:v>0.93241602173985538</c:v>
                </c:pt>
                <c:pt idx="50">
                  <c:v>0.98465872196442217</c:v>
                </c:pt>
                <c:pt idx="51">
                  <c:v>0.97497394992430797</c:v>
                </c:pt>
                <c:pt idx="52">
                  <c:v>1.1694985235394859</c:v>
                </c:pt>
                <c:pt idx="53">
                  <c:v>1.2168878949037665</c:v>
                </c:pt>
                <c:pt idx="54">
                  <c:v>1.6693743466522883</c:v>
                </c:pt>
                <c:pt idx="55">
                  <c:v>2.1043792360708693</c:v>
                </c:pt>
                <c:pt idx="56">
                  <c:v>2.1606302410044802</c:v>
                </c:pt>
                <c:pt idx="57">
                  <c:v>2.0635928828999281</c:v>
                </c:pt>
                <c:pt idx="58">
                  <c:v>1.950995595421632</c:v>
                </c:pt>
                <c:pt idx="59">
                  <c:v>1.8994416226538227</c:v>
                </c:pt>
                <c:pt idx="60">
                  <c:v>1.9478372575701868</c:v>
                </c:pt>
                <c:pt idx="61">
                  <c:v>1.8732344465717996</c:v>
                </c:pt>
                <c:pt idx="62">
                  <c:v>1.9529267734945257</c:v>
                </c:pt>
                <c:pt idx="63">
                  <c:v>2.3480332093101222</c:v>
                </c:pt>
                <c:pt idx="64">
                  <c:v>2.6823653195417481</c:v>
                </c:pt>
                <c:pt idx="65">
                  <c:v>3.3544331162699703</c:v>
                </c:pt>
                <c:pt idx="66">
                  <c:v>3.326244262501854</c:v>
                </c:pt>
                <c:pt idx="67">
                  <c:v>4.6887313609378038</c:v>
                </c:pt>
                <c:pt idx="68">
                  <c:v>1.6973210320527541</c:v>
                </c:pt>
                <c:pt idx="69">
                  <c:v>3.9430964279605387</c:v>
                </c:pt>
                <c:pt idx="70">
                  <c:v>3.1618398642942593</c:v>
                </c:pt>
                <c:pt idx="71">
                  <c:v>3.587874918555582</c:v>
                </c:pt>
                <c:pt idx="72">
                  <c:v>3.5801502577916811</c:v>
                </c:pt>
                <c:pt idx="73">
                  <c:v>3.1830768023479132</c:v>
                </c:pt>
                <c:pt idx="74">
                  <c:v>2.5627746728218255</c:v>
                </c:pt>
                <c:pt idx="75">
                  <c:v>2.2329868728569648</c:v>
                </c:pt>
                <c:pt idx="76">
                  <c:v>1.9897820799318167</c:v>
                </c:pt>
                <c:pt idx="77">
                  <c:v>2.1528595569953559</c:v>
                </c:pt>
                <c:pt idx="78">
                  <c:v>2.344725401697858</c:v>
                </c:pt>
                <c:pt idx="79">
                  <c:v>2.5357362346037116</c:v>
                </c:pt>
                <c:pt idx="80">
                  <c:v>2.4597861067766971</c:v>
                </c:pt>
                <c:pt idx="81">
                  <c:v>2.5303008692785092</c:v>
                </c:pt>
                <c:pt idx="82">
                  <c:v>2.8929514919244612</c:v>
                </c:pt>
                <c:pt idx="83">
                  <c:v>2.624830928697703</c:v>
                </c:pt>
                <c:pt idx="84">
                  <c:v>2.5899357386221071</c:v>
                </c:pt>
                <c:pt idx="85">
                  <c:v>2.9132536499371429</c:v>
                </c:pt>
                <c:pt idx="86">
                  <c:v>3.1437757318041539</c:v>
                </c:pt>
                <c:pt idx="87">
                  <c:v>3.3345011964364137</c:v>
                </c:pt>
                <c:pt idx="88">
                  <c:v>3.2065410954052251</c:v>
                </c:pt>
                <c:pt idx="89">
                  <c:v>3.0613800816676027</c:v>
                </c:pt>
                <c:pt idx="90">
                  <c:v>3.2913425572395556</c:v>
                </c:pt>
                <c:pt idx="91">
                  <c:v>3.9567163120472406</c:v>
                </c:pt>
                <c:pt idx="92">
                  <c:v>4.0003125323198656</c:v>
                </c:pt>
                <c:pt idx="93">
                  <c:v>4.2809561408261638</c:v>
                </c:pt>
                <c:pt idx="94">
                  <c:v>4.3274602293142825</c:v>
                </c:pt>
                <c:pt idx="95">
                  <c:v>4.4605996243219996</c:v>
                </c:pt>
                <c:pt idx="96">
                  <c:v>5.0250141890414834</c:v>
                </c:pt>
                <c:pt idx="97">
                  <c:v>4.9570182405542838</c:v>
                </c:pt>
                <c:pt idx="98">
                  <c:v>5.1696767992242165</c:v>
                </c:pt>
                <c:pt idx="99">
                  <c:v>7.6869431609253258</c:v>
                </c:pt>
                <c:pt idx="100">
                  <c:v>8.6193394152561016</c:v>
                </c:pt>
                <c:pt idx="101">
                  <c:v>9.6437812554424891</c:v>
                </c:pt>
                <c:pt idx="102">
                  <c:v>10.480754627832807</c:v>
                </c:pt>
                <c:pt idx="103">
                  <c:v>11.579716890582393</c:v>
                </c:pt>
                <c:pt idx="104">
                  <c:v>13.353547750544465</c:v>
                </c:pt>
                <c:pt idx="105">
                  <c:v>13.676234086040568</c:v>
                </c:pt>
                <c:pt idx="106">
                  <c:v>12.859266829971874</c:v>
                </c:pt>
                <c:pt idx="107">
                  <c:v>12.613256655909003</c:v>
                </c:pt>
                <c:pt idx="108">
                  <c:v>14.175742478523881</c:v>
                </c:pt>
                <c:pt idx="109">
                  <c:v>14.68627617487212</c:v>
                </c:pt>
                <c:pt idx="110">
                  <c:v>14.826565729258935</c:v>
                </c:pt>
                <c:pt idx="111">
                  <c:v>14.928717915665995</c:v>
                </c:pt>
                <c:pt idx="112">
                  <c:v>14.387040034430171</c:v>
                </c:pt>
                <c:pt idx="113">
                  <c:v>14.270321216598314</c:v>
                </c:pt>
                <c:pt idx="114">
                  <c:v>13.897393338111586</c:v>
                </c:pt>
                <c:pt idx="115">
                  <c:v>15.099293359288653</c:v>
                </c:pt>
                <c:pt idx="116">
                  <c:v>15.493073626205419</c:v>
                </c:pt>
                <c:pt idx="117">
                  <c:v>15.07746850977518</c:v>
                </c:pt>
                <c:pt idx="118">
                  <c:v>14.806280724016446</c:v>
                </c:pt>
                <c:pt idx="119">
                  <c:v>15.613028796548164</c:v>
                </c:pt>
                <c:pt idx="120">
                  <c:v>14.738142459994577</c:v>
                </c:pt>
                <c:pt idx="121">
                  <c:v>14.501890583895138</c:v>
                </c:pt>
                <c:pt idx="122">
                  <c:v>14.98404450594448</c:v>
                </c:pt>
                <c:pt idx="123">
                  <c:v>15.843472701878245</c:v>
                </c:pt>
                <c:pt idx="124">
                  <c:v>17.647079198489806</c:v>
                </c:pt>
                <c:pt idx="125">
                  <c:v>19.53881220975595</c:v>
                </c:pt>
                <c:pt idx="126">
                  <c:v>19.570798433860336</c:v>
                </c:pt>
                <c:pt idx="127">
                  <c:v>18.520599250936328</c:v>
                </c:pt>
                <c:pt idx="128">
                  <c:v>17.877121428275451</c:v>
                </c:pt>
                <c:pt idx="129">
                  <c:v>17.887976204489796</c:v>
                </c:pt>
                <c:pt idx="130">
                  <c:v>16.184728630772767</c:v>
                </c:pt>
                <c:pt idx="131">
                  <c:v>15.356281742163855</c:v>
                </c:pt>
                <c:pt idx="132">
                  <c:v>15.576022784513979</c:v>
                </c:pt>
                <c:pt idx="133">
                  <c:v>14.56687958561395</c:v>
                </c:pt>
                <c:pt idx="134">
                  <c:v>14.861505455071747</c:v>
                </c:pt>
                <c:pt idx="135">
                  <c:v>13.853603421838431</c:v>
                </c:pt>
                <c:pt idx="136">
                  <c:v>14.60389005928176</c:v>
                </c:pt>
                <c:pt idx="137">
                  <c:v>15.164853681825841</c:v>
                </c:pt>
                <c:pt idx="138">
                  <c:v>15.196929789936773</c:v>
                </c:pt>
                <c:pt idx="139">
                  <c:v>15.624303704765637</c:v>
                </c:pt>
                <c:pt idx="140">
                  <c:v>15.707434649880728</c:v>
                </c:pt>
                <c:pt idx="141">
                  <c:v>16.638593657141541</c:v>
                </c:pt>
                <c:pt idx="142">
                  <c:v>17.500137839775046</c:v>
                </c:pt>
                <c:pt idx="143">
                  <c:v>18.336985225667949</c:v>
                </c:pt>
                <c:pt idx="144">
                  <c:v>20.452700943013401</c:v>
                </c:pt>
                <c:pt idx="145">
                  <c:v>18.935914252685478</c:v>
                </c:pt>
                <c:pt idx="146">
                  <c:v>18.455684638720353</c:v>
                </c:pt>
                <c:pt idx="147">
                  <c:v>17.544240910428837</c:v>
                </c:pt>
                <c:pt idx="148">
                  <c:v>17.323111114033416</c:v>
                </c:pt>
                <c:pt idx="149">
                  <c:v>16.792180578160707</c:v>
                </c:pt>
                <c:pt idx="150">
                  <c:v>16.543451409066172</c:v>
                </c:pt>
                <c:pt idx="151">
                  <c:v>17.110256434105644</c:v>
                </c:pt>
                <c:pt idx="152">
                  <c:v>17.441881317065409</c:v>
                </c:pt>
                <c:pt idx="153">
                  <c:v>18.21844648995317</c:v>
                </c:pt>
              </c:numCache>
            </c:numRef>
          </c:val>
          <c:smooth val="0"/>
          <c:extLst>
            <c:ext xmlns:c16="http://schemas.microsoft.com/office/drawing/2014/chart" uri="{C3380CC4-5D6E-409C-BE32-E72D297353CC}">
              <c16:uniqueId val="{00000001-1217-0B4B-93A5-67D7BDEF9FA8}"/>
            </c:ext>
          </c:extLst>
        </c:ser>
        <c:dLbls>
          <c:showLegendKey val="0"/>
          <c:showVal val="0"/>
          <c:showCatName val="0"/>
          <c:showSerName val="0"/>
          <c:showPercent val="0"/>
          <c:showBubbleSize val="0"/>
        </c:dLbls>
        <c:smooth val="0"/>
        <c:axId val="1165469424"/>
        <c:axId val="1165471072"/>
      </c:lineChart>
      <c:catAx>
        <c:axId val="1165469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165471072"/>
        <c:crosses val="autoZero"/>
        <c:auto val="1"/>
        <c:lblAlgn val="ctr"/>
        <c:lblOffset val="100"/>
        <c:noMultiLvlLbl val="0"/>
      </c:catAx>
      <c:valAx>
        <c:axId val="11654710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165469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800" b="1" i="0" baseline="0">
                <a:effectLst/>
              </a:rPr>
              <a:t>Figure 6: Real Per Capita Ontario and Federal Government Expenditure ($2020), 1867 to 2020</a:t>
            </a:r>
            <a:endParaRPr lang="en-CA">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lineChart>
        <c:grouping val="standard"/>
        <c:varyColors val="0"/>
        <c:ser>
          <c:idx val="0"/>
          <c:order val="0"/>
          <c:tx>
            <c:strRef>
              <c:f>'figure 6'!$E$9</c:f>
              <c:strCache>
                <c:ptCount val="1"/>
                <c:pt idx="0">
                  <c:v>Ontario</c:v>
                </c:pt>
              </c:strCache>
            </c:strRef>
          </c:tx>
          <c:spPr>
            <a:ln w="28575" cap="rnd">
              <a:solidFill>
                <a:schemeClr val="accent1"/>
              </a:solidFill>
              <a:round/>
            </a:ln>
            <a:effectLst/>
          </c:spPr>
          <c:marker>
            <c:symbol val="none"/>
          </c:marker>
          <c:cat>
            <c:numRef>
              <c:f>'figure 6'!$D$10:$D$163</c:f>
              <c:numCache>
                <c:formatCode>General</c:formatCode>
                <c:ptCount val="154"/>
                <c:pt idx="0">
                  <c:v>1867</c:v>
                </c:pt>
                <c:pt idx="1">
                  <c:v>1868</c:v>
                </c:pt>
                <c:pt idx="2">
                  <c:v>1869</c:v>
                </c:pt>
                <c:pt idx="3">
                  <c:v>1870</c:v>
                </c:pt>
                <c:pt idx="4">
                  <c:v>1871</c:v>
                </c:pt>
                <c:pt idx="5">
                  <c:v>1872</c:v>
                </c:pt>
                <c:pt idx="6">
                  <c:v>1873</c:v>
                </c:pt>
                <c:pt idx="7">
                  <c:v>1874</c:v>
                </c:pt>
                <c:pt idx="8">
                  <c:v>1875</c:v>
                </c:pt>
                <c:pt idx="9">
                  <c:v>1876</c:v>
                </c:pt>
                <c:pt idx="10">
                  <c:v>1877</c:v>
                </c:pt>
                <c:pt idx="11">
                  <c:v>1878</c:v>
                </c:pt>
                <c:pt idx="12">
                  <c:v>1879</c:v>
                </c:pt>
                <c:pt idx="13">
                  <c:v>1880</c:v>
                </c:pt>
                <c:pt idx="14">
                  <c:v>1881</c:v>
                </c:pt>
                <c:pt idx="15">
                  <c:v>1882</c:v>
                </c:pt>
                <c:pt idx="16">
                  <c:v>1883</c:v>
                </c:pt>
                <c:pt idx="17">
                  <c:v>1884</c:v>
                </c:pt>
                <c:pt idx="18">
                  <c:v>1885</c:v>
                </c:pt>
                <c:pt idx="19">
                  <c:v>1886</c:v>
                </c:pt>
                <c:pt idx="20">
                  <c:v>1887</c:v>
                </c:pt>
                <c:pt idx="21">
                  <c:v>1888</c:v>
                </c:pt>
                <c:pt idx="22">
                  <c:v>1889</c:v>
                </c:pt>
                <c:pt idx="23">
                  <c:v>1890</c:v>
                </c:pt>
                <c:pt idx="24">
                  <c:v>1891</c:v>
                </c:pt>
                <c:pt idx="25">
                  <c:v>1892</c:v>
                </c:pt>
                <c:pt idx="26">
                  <c:v>1893</c:v>
                </c:pt>
                <c:pt idx="27">
                  <c:v>1894</c:v>
                </c:pt>
                <c:pt idx="28">
                  <c:v>1895</c:v>
                </c:pt>
                <c:pt idx="29">
                  <c:v>1896</c:v>
                </c:pt>
                <c:pt idx="30">
                  <c:v>1897</c:v>
                </c:pt>
                <c:pt idx="31">
                  <c:v>1898</c:v>
                </c:pt>
                <c:pt idx="32">
                  <c:v>1899</c:v>
                </c:pt>
                <c:pt idx="33">
                  <c:v>1900</c:v>
                </c:pt>
                <c:pt idx="34">
                  <c:v>1901</c:v>
                </c:pt>
                <c:pt idx="35">
                  <c:v>1902</c:v>
                </c:pt>
                <c:pt idx="36">
                  <c:v>1903</c:v>
                </c:pt>
                <c:pt idx="37">
                  <c:v>1904</c:v>
                </c:pt>
                <c:pt idx="38">
                  <c:v>1905</c:v>
                </c:pt>
                <c:pt idx="39">
                  <c:v>1906</c:v>
                </c:pt>
                <c:pt idx="40">
                  <c:v>1907</c:v>
                </c:pt>
                <c:pt idx="41">
                  <c:v>1908</c:v>
                </c:pt>
                <c:pt idx="42">
                  <c:v>1909</c:v>
                </c:pt>
                <c:pt idx="43">
                  <c:v>1910</c:v>
                </c:pt>
                <c:pt idx="44">
                  <c:v>1911</c:v>
                </c:pt>
                <c:pt idx="45">
                  <c:v>1912</c:v>
                </c:pt>
                <c:pt idx="46">
                  <c:v>1913</c:v>
                </c:pt>
                <c:pt idx="47">
                  <c:v>1914</c:v>
                </c:pt>
                <c:pt idx="48">
                  <c:v>1915</c:v>
                </c:pt>
                <c:pt idx="49">
                  <c:v>1916</c:v>
                </c:pt>
                <c:pt idx="50">
                  <c:v>1917</c:v>
                </c:pt>
                <c:pt idx="51">
                  <c:v>1918</c:v>
                </c:pt>
                <c:pt idx="52">
                  <c:v>1919</c:v>
                </c:pt>
                <c:pt idx="53">
                  <c:v>1920</c:v>
                </c:pt>
                <c:pt idx="54">
                  <c:v>1921</c:v>
                </c:pt>
                <c:pt idx="55">
                  <c:v>1922</c:v>
                </c:pt>
                <c:pt idx="56">
                  <c:v>1923</c:v>
                </c:pt>
                <c:pt idx="57">
                  <c:v>1924</c:v>
                </c:pt>
                <c:pt idx="58">
                  <c:v>1925</c:v>
                </c:pt>
                <c:pt idx="59">
                  <c:v>1926</c:v>
                </c:pt>
                <c:pt idx="60">
                  <c:v>1927</c:v>
                </c:pt>
                <c:pt idx="61">
                  <c:v>1928</c:v>
                </c:pt>
                <c:pt idx="62">
                  <c:v>1929</c:v>
                </c:pt>
                <c:pt idx="63">
                  <c:v>1930</c:v>
                </c:pt>
                <c:pt idx="64">
                  <c:v>1931</c:v>
                </c:pt>
                <c:pt idx="65">
                  <c:v>1932</c:v>
                </c:pt>
                <c:pt idx="66">
                  <c:v>1933</c:v>
                </c:pt>
                <c:pt idx="67">
                  <c:v>1934</c:v>
                </c:pt>
                <c:pt idx="68">
                  <c:v>1935</c:v>
                </c:pt>
                <c:pt idx="69">
                  <c:v>1936</c:v>
                </c:pt>
                <c:pt idx="70">
                  <c:v>1937</c:v>
                </c:pt>
                <c:pt idx="71">
                  <c:v>1938</c:v>
                </c:pt>
                <c:pt idx="72">
                  <c:v>1939</c:v>
                </c:pt>
                <c:pt idx="73">
                  <c:v>1940</c:v>
                </c:pt>
                <c:pt idx="74">
                  <c:v>1941</c:v>
                </c:pt>
                <c:pt idx="75">
                  <c:v>1942</c:v>
                </c:pt>
                <c:pt idx="76">
                  <c:v>1943</c:v>
                </c:pt>
                <c:pt idx="77">
                  <c:v>1944</c:v>
                </c:pt>
                <c:pt idx="78">
                  <c:v>1945</c:v>
                </c:pt>
                <c:pt idx="79">
                  <c:v>1946</c:v>
                </c:pt>
                <c:pt idx="80">
                  <c:v>1947</c:v>
                </c:pt>
                <c:pt idx="81">
                  <c:v>1948</c:v>
                </c:pt>
                <c:pt idx="82">
                  <c:v>1949</c:v>
                </c:pt>
                <c:pt idx="83">
                  <c:v>1950</c:v>
                </c:pt>
                <c:pt idx="84">
                  <c:v>1951</c:v>
                </c:pt>
                <c:pt idx="85">
                  <c:v>1952</c:v>
                </c:pt>
                <c:pt idx="86">
                  <c:v>1953</c:v>
                </c:pt>
                <c:pt idx="87">
                  <c:v>1954</c:v>
                </c:pt>
                <c:pt idx="88">
                  <c:v>1955</c:v>
                </c:pt>
                <c:pt idx="89">
                  <c:v>1956</c:v>
                </c:pt>
                <c:pt idx="90">
                  <c:v>1957</c:v>
                </c:pt>
                <c:pt idx="91">
                  <c:v>1958</c:v>
                </c:pt>
                <c:pt idx="92">
                  <c:v>1959</c:v>
                </c:pt>
                <c:pt idx="93">
                  <c:v>1960</c:v>
                </c:pt>
                <c:pt idx="94">
                  <c:v>1961</c:v>
                </c:pt>
                <c:pt idx="95">
                  <c:v>1962</c:v>
                </c:pt>
                <c:pt idx="96">
                  <c:v>1963</c:v>
                </c:pt>
                <c:pt idx="97">
                  <c:v>1964</c:v>
                </c:pt>
                <c:pt idx="98">
                  <c:v>1965</c:v>
                </c:pt>
                <c:pt idx="99">
                  <c:v>1966</c:v>
                </c:pt>
                <c:pt idx="100">
                  <c:v>1967</c:v>
                </c:pt>
                <c:pt idx="101">
                  <c:v>1968</c:v>
                </c:pt>
                <c:pt idx="102">
                  <c:v>1969</c:v>
                </c:pt>
                <c:pt idx="103">
                  <c:v>1970</c:v>
                </c:pt>
                <c:pt idx="104">
                  <c:v>1971</c:v>
                </c:pt>
                <c:pt idx="105">
                  <c:v>1972</c:v>
                </c:pt>
                <c:pt idx="106">
                  <c:v>1973</c:v>
                </c:pt>
                <c:pt idx="107">
                  <c:v>1974</c:v>
                </c:pt>
                <c:pt idx="108">
                  <c:v>1975</c:v>
                </c:pt>
                <c:pt idx="109">
                  <c:v>1976</c:v>
                </c:pt>
                <c:pt idx="110">
                  <c:v>1977</c:v>
                </c:pt>
                <c:pt idx="111">
                  <c:v>1978</c:v>
                </c:pt>
                <c:pt idx="112">
                  <c:v>1979</c:v>
                </c:pt>
                <c:pt idx="113">
                  <c:v>1980</c:v>
                </c:pt>
                <c:pt idx="114">
                  <c:v>1981</c:v>
                </c:pt>
                <c:pt idx="115">
                  <c:v>1982</c:v>
                </c:pt>
                <c:pt idx="116">
                  <c:v>1983</c:v>
                </c:pt>
                <c:pt idx="117">
                  <c:v>1984</c:v>
                </c:pt>
                <c:pt idx="118">
                  <c:v>1985</c:v>
                </c:pt>
                <c:pt idx="119">
                  <c:v>1986</c:v>
                </c:pt>
                <c:pt idx="120">
                  <c:v>1987</c:v>
                </c:pt>
                <c:pt idx="121">
                  <c:v>1988</c:v>
                </c:pt>
                <c:pt idx="122">
                  <c:v>1989</c:v>
                </c:pt>
                <c:pt idx="123">
                  <c:v>1990</c:v>
                </c:pt>
                <c:pt idx="124">
                  <c:v>1991</c:v>
                </c:pt>
                <c:pt idx="125">
                  <c:v>1992</c:v>
                </c:pt>
                <c:pt idx="126">
                  <c:v>1993</c:v>
                </c:pt>
                <c:pt idx="127">
                  <c:v>1994</c:v>
                </c:pt>
                <c:pt idx="128">
                  <c:v>1995</c:v>
                </c:pt>
                <c:pt idx="129">
                  <c:v>1996</c:v>
                </c:pt>
                <c:pt idx="130">
                  <c:v>1997</c:v>
                </c:pt>
                <c:pt idx="131">
                  <c:v>1998</c:v>
                </c:pt>
                <c:pt idx="132">
                  <c:v>1999</c:v>
                </c:pt>
                <c:pt idx="133">
                  <c:v>2000</c:v>
                </c:pt>
                <c:pt idx="134">
                  <c:v>2001</c:v>
                </c:pt>
                <c:pt idx="135">
                  <c:v>2002</c:v>
                </c:pt>
                <c:pt idx="136">
                  <c:v>2003</c:v>
                </c:pt>
                <c:pt idx="137">
                  <c:v>2004</c:v>
                </c:pt>
                <c:pt idx="138">
                  <c:v>2005</c:v>
                </c:pt>
                <c:pt idx="139">
                  <c:v>2006</c:v>
                </c:pt>
                <c:pt idx="140">
                  <c:v>2007</c:v>
                </c:pt>
                <c:pt idx="141">
                  <c:v>2008</c:v>
                </c:pt>
                <c:pt idx="142">
                  <c:v>2009</c:v>
                </c:pt>
                <c:pt idx="143">
                  <c:v>2010</c:v>
                </c:pt>
                <c:pt idx="144">
                  <c:v>2011</c:v>
                </c:pt>
                <c:pt idx="145">
                  <c:v>2012</c:v>
                </c:pt>
                <c:pt idx="146">
                  <c:v>2013</c:v>
                </c:pt>
                <c:pt idx="147">
                  <c:v>2014</c:v>
                </c:pt>
                <c:pt idx="148">
                  <c:v>2015</c:v>
                </c:pt>
                <c:pt idx="149">
                  <c:v>2016</c:v>
                </c:pt>
                <c:pt idx="150">
                  <c:v>2017</c:v>
                </c:pt>
                <c:pt idx="151">
                  <c:v>2018</c:v>
                </c:pt>
                <c:pt idx="152">
                  <c:v>2019</c:v>
                </c:pt>
                <c:pt idx="153">
                  <c:v>2020</c:v>
                </c:pt>
              </c:numCache>
            </c:numRef>
          </c:cat>
          <c:val>
            <c:numRef>
              <c:f>'figure 6'!$E$10:$E$163</c:f>
              <c:numCache>
                <c:formatCode>0.0</c:formatCode>
                <c:ptCount val="154"/>
                <c:pt idx="0">
                  <c:v>1.0545008973394714</c:v>
                </c:pt>
                <c:pt idx="1">
                  <c:v>21.659492454999853</c:v>
                </c:pt>
                <c:pt idx="2">
                  <c:v>26.147766115134246</c:v>
                </c:pt>
                <c:pt idx="3">
                  <c:v>26.978045720553176</c:v>
                </c:pt>
                <c:pt idx="4">
                  <c:v>29.750199089790442</c:v>
                </c:pt>
                <c:pt idx="5">
                  <c:v>33.164080345303383</c:v>
                </c:pt>
                <c:pt idx="6">
                  <c:v>43.420701697702029</c:v>
                </c:pt>
                <c:pt idx="7">
                  <c:v>57.417312027343257</c:v>
                </c:pt>
                <c:pt idx="8">
                  <c:v>53.924048995831683</c:v>
                </c:pt>
                <c:pt idx="9">
                  <c:v>48.602794179493614</c:v>
                </c:pt>
                <c:pt idx="10">
                  <c:v>49.673941987551807</c:v>
                </c:pt>
                <c:pt idx="11">
                  <c:v>46.82358729461847</c:v>
                </c:pt>
                <c:pt idx="12">
                  <c:v>48.902406844111894</c:v>
                </c:pt>
                <c:pt idx="13">
                  <c:v>39.231131300951063</c:v>
                </c:pt>
                <c:pt idx="14">
                  <c:v>39.149674507837211</c:v>
                </c:pt>
                <c:pt idx="15">
                  <c:v>40.849675156717751</c:v>
                </c:pt>
                <c:pt idx="16">
                  <c:v>40.288486084670922</c:v>
                </c:pt>
                <c:pt idx="17">
                  <c:v>46.717661531767725</c:v>
                </c:pt>
                <c:pt idx="18">
                  <c:v>46.415116238643137</c:v>
                </c:pt>
                <c:pt idx="19">
                  <c:v>49.664044166258428</c:v>
                </c:pt>
                <c:pt idx="20">
                  <c:v>52.463136369040434</c:v>
                </c:pt>
                <c:pt idx="21">
                  <c:v>51.789181406630519</c:v>
                </c:pt>
                <c:pt idx="22">
                  <c:v>51.951345561214495</c:v>
                </c:pt>
                <c:pt idx="23">
                  <c:v>55.938936578016715</c:v>
                </c:pt>
                <c:pt idx="24">
                  <c:v>59.109301434626005</c:v>
                </c:pt>
                <c:pt idx="25">
                  <c:v>58.77029003129153</c:v>
                </c:pt>
                <c:pt idx="26">
                  <c:v>57.437920396954041</c:v>
                </c:pt>
                <c:pt idx="27">
                  <c:v>58.586324149605559</c:v>
                </c:pt>
                <c:pt idx="28">
                  <c:v>59.051397035892563</c:v>
                </c:pt>
                <c:pt idx="29">
                  <c:v>59.289634251214473</c:v>
                </c:pt>
                <c:pt idx="30">
                  <c:v>62.211233336411638</c:v>
                </c:pt>
                <c:pt idx="31">
                  <c:v>60.545831997842996</c:v>
                </c:pt>
                <c:pt idx="32">
                  <c:v>57.592505891168003</c:v>
                </c:pt>
                <c:pt idx="33">
                  <c:v>58.69208783738717</c:v>
                </c:pt>
                <c:pt idx="34">
                  <c:v>58.908367356395608</c:v>
                </c:pt>
                <c:pt idx="35">
                  <c:v>61.852318012850397</c:v>
                </c:pt>
                <c:pt idx="36">
                  <c:v>66.878801771611762</c:v>
                </c:pt>
                <c:pt idx="37">
                  <c:v>69.83104276174825</c:v>
                </c:pt>
                <c:pt idx="38">
                  <c:v>70.191593824958204</c:v>
                </c:pt>
                <c:pt idx="39">
                  <c:v>84.62913994704796</c:v>
                </c:pt>
                <c:pt idx="40">
                  <c:v>90.339356322834462</c:v>
                </c:pt>
                <c:pt idx="41">
                  <c:v>97.43188164684706</c:v>
                </c:pt>
                <c:pt idx="42">
                  <c:v>84.78401026767304</c:v>
                </c:pt>
                <c:pt idx="43">
                  <c:v>96.716712196883847</c:v>
                </c:pt>
                <c:pt idx="44">
                  <c:v>100.23674397807568</c:v>
                </c:pt>
                <c:pt idx="45">
                  <c:v>104.48125923029569</c:v>
                </c:pt>
                <c:pt idx="46">
                  <c:v>105.87904004059524</c:v>
                </c:pt>
                <c:pt idx="47">
                  <c:v>112.33719703023537</c:v>
                </c:pt>
                <c:pt idx="48">
                  <c:v>111.78141615166616</c:v>
                </c:pt>
                <c:pt idx="49">
                  <c:v>102.92127498818282</c:v>
                </c:pt>
                <c:pt idx="50">
                  <c:v>107.96558961310917</c:v>
                </c:pt>
                <c:pt idx="51">
                  <c:v>99.903583390981495</c:v>
                </c:pt>
                <c:pt idx="52">
                  <c:v>112.52971774915108</c:v>
                </c:pt>
                <c:pt idx="53">
                  <c:v>113.91136284540598</c:v>
                </c:pt>
                <c:pt idx="54">
                  <c:v>145.11640270184711</c:v>
                </c:pt>
                <c:pt idx="55">
                  <c:v>216.49252988080593</c:v>
                </c:pt>
                <c:pt idx="56">
                  <c:v>239.04739789027082</c:v>
                </c:pt>
                <c:pt idx="57">
                  <c:v>225.9839988703948</c:v>
                </c:pt>
                <c:pt idx="58">
                  <c:v>223.18072180909624</c:v>
                </c:pt>
                <c:pt idx="59">
                  <c:v>223.90700219698803</c:v>
                </c:pt>
                <c:pt idx="60">
                  <c:v>257.2023854128085</c:v>
                </c:pt>
                <c:pt idx="61">
                  <c:v>265.45906960123074</c:v>
                </c:pt>
                <c:pt idx="62">
                  <c:v>274.14224843888104</c:v>
                </c:pt>
                <c:pt idx="63">
                  <c:v>311.70868608237623</c:v>
                </c:pt>
                <c:pt idx="64">
                  <c:v>309.62402503006632</c:v>
                </c:pt>
                <c:pt idx="65">
                  <c:v>345.95552876310325</c:v>
                </c:pt>
                <c:pt idx="66">
                  <c:v>315.55604558227782</c:v>
                </c:pt>
                <c:pt idx="67">
                  <c:v>489.1047476688845</c:v>
                </c:pt>
                <c:pt idx="68">
                  <c:v>188.34599457781806</c:v>
                </c:pt>
                <c:pt idx="69">
                  <c:v>454.45163553414369</c:v>
                </c:pt>
                <c:pt idx="70">
                  <c:v>394.59622249226811</c:v>
                </c:pt>
                <c:pt idx="71">
                  <c:v>448.25815750035417</c:v>
                </c:pt>
                <c:pt idx="72">
                  <c:v>474.88252834188069</c:v>
                </c:pt>
                <c:pt idx="73">
                  <c:v>474.34837058499699</c:v>
                </c:pt>
                <c:pt idx="74">
                  <c:v>427.66861981302208</c:v>
                </c:pt>
                <c:pt idx="75">
                  <c:v>427.6502001760702</c:v>
                </c:pt>
                <c:pt idx="76">
                  <c:v>392.61958936328955</c:v>
                </c:pt>
                <c:pt idx="77">
                  <c:v>435.31157894009772</c:v>
                </c:pt>
                <c:pt idx="78">
                  <c:v>458.48934157256684</c:v>
                </c:pt>
                <c:pt idx="79">
                  <c:v>474.72956448725893</c:v>
                </c:pt>
                <c:pt idx="80">
                  <c:v>475.63743622773603</c:v>
                </c:pt>
                <c:pt idx="81">
                  <c:v>487.63628330790726</c:v>
                </c:pt>
                <c:pt idx="82">
                  <c:v>566.91613396935418</c:v>
                </c:pt>
                <c:pt idx="83">
                  <c:v>578.26751506705239</c:v>
                </c:pt>
                <c:pt idx="84">
                  <c:v>573.14016363643759</c:v>
                </c:pt>
                <c:pt idx="85">
                  <c:v>645.88793558942598</c:v>
                </c:pt>
                <c:pt idx="86">
                  <c:v>723.15568816431369</c:v>
                </c:pt>
                <c:pt idx="87">
                  <c:v>734.41763060954042</c:v>
                </c:pt>
                <c:pt idx="88">
                  <c:v>759.42908499243993</c:v>
                </c:pt>
                <c:pt idx="89">
                  <c:v>761.04423398879828</c:v>
                </c:pt>
                <c:pt idx="90">
                  <c:v>809.2285858916332</c:v>
                </c:pt>
                <c:pt idx="91">
                  <c:v>947.03975891665675</c:v>
                </c:pt>
                <c:pt idx="92">
                  <c:v>982.68297779364832</c:v>
                </c:pt>
                <c:pt idx="93">
                  <c:v>1035.5663472748902</c:v>
                </c:pt>
                <c:pt idx="94">
                  <c:v>1046.9386371072578</c:v>
                </c:pt>
                <c:pt idx="95">
                  <c:v>1130.771053800981</c:v>
                </c:pt>
                <c:pt idx="96">
                  <c:v>1308.2868329042101</c:v>
                </c:pt>
                <c:pt idx="97">
                  <c:v>1353.2268778962789</c:v>
                </c:pt>
                <c:pt idx="98">
                  <c:v>1467.9468969598345</c:v>
                </c:pt>
                <c:pt idx="99" formatCode="General">
                  <c:v>2440.75</c:v>
                </c:pt>
                <c:pt idx="100" formatCode="General">
                  <c:v>2794.73</c:v>
                </c:pt>
                <c:pt idx="101" formatCode="General">
                  <c:v>3251.06</c:v>
                </c:pt>
                <c:pt idx="102" formatCode="General">
                  <c:v>3675.68</c:v>
                </c:pt>
                <c:pt idx="103" formatCode="General">
                  <c:v>4092.23</c:v>
                </c:pt>
                <c:pt idx="104" formatCode="General">
                  <c:v>4895.1899999999996</c:v>
                </c:pt>
                <c:pt idx="105" formatCode="General">
                  <c:v>5335.6</c:v>
                </c:pt>
                <c:pt idx="106" formatCode="General">
                  <c:v>5330.08</c:v>
                </c:pt>
                <c:pt idx="107" formatCode="General">
                  <c:v>5554.55</c:v>
                </c:pt>
                <c:pt idx="108" formatCode="General">
                  <c:v>6133.21</c:v>
                </c:pt>
                <c:pt idx="109" formatCode="General">
                  <c:v>6542.74</c:v>
                </c:pt>
                <c:pt idx="110" formatCode="General">
                  <c:v>6562.1</c:v>
                </c:pt>
                <c:pt idx="111" formatCode="General">
                  <c:v>6591.21</c:v>
                </c:pt>
                <c:pt idx="112" formatCode="General">
                  <c:v>6514.58</c:v>
                </c:pt>
                <c:pt idx="113" formatCode="General">
                  <c:v>6453.85</c:v>
                </c:pt>
                <c:pt idx="114" formatCode="General">
                  <c:v>6331.74</c:v>
                </c:pt>
                <c:pt idx="115" formatCode="General">
                  <c:v>6437.98</c:v>
                </c:pt>
                <c:pt idx="116" formatCode="General">
                  <c:v>6671.68</c:v>
                </c:pt>
                <c:pt idx="117" formatCode="General">
                  <c:v>6821.31</c:v>
                </c:pt>
                <c:pt idx="118" formatCode="General">
                  <c:v>6986.16</c:v>
                </c:pt>
                <c:pt idx="119" formatCode="General">
                  <c:v>7679.61</c:v>
                </c:pt>
                <c:pt idx="120" formatCode="General">
                  <c:v>7581.1</c:v>
                </c:pt>
                <c:pt idx="121" formatCode="General">
                  <c:v>7758.95</c:v>
                </c:pt>
                <c:pt idx="122" formatCode="General">
                  <c:v>8172.13</c:v>
                </c:pt>
                <c:pt idx="123" formatCode="General">
                  <c:v>8173.99</c:v>
                </c:pt>
                <c:pt idx="124" formatCode="General">
                  <c:v>8521.83</c:v>
                </c:pt>
                <c:pt idx="125" formatCode="General">
                  <c:v>9036.08</c:v>
                </c:pt>
                <c:pt idx="126" formatCode="General">
                  <c:v>9069.4599999999991</c:v>
                </c:pt>
                <c:pt idx="127" formatCode="General">
                  <c:v>8843.93</c:v>
                </c:pt>
                <c:pt idx="128" formatCode="General">
                  <c:v>8844.2099999999991</c:v>
                </c:pt>
                <c:pt idx="129" formatCode="General">
                  <c:v>8836.2199999999993</c:v>
                </c:pt>
                <c:pt idx="130" formatCode="General">
                  <c:v>8247.7199999999993</c:v>
                </c:pt>
                <c:pt idx="131" formatCode="General">
                  <c:v>8036.09</c:v>
                </c:pt>
                <c:pt idx="132" formatCode="General">
                  <c:v>8547.59</c:v>
                </c:pt>
                <c:pt idx="133" formatCode="General">
                  <c:v>8375.2199999999993</c:v>
                </c:pt>
                <c:pt idx="134" formatCode="General">
                  <c:v>8509.59</c:v>
                </c:pt>
                <c:pt idx="135" formatCode="General">
                  <c:v>8030.43</c:v>
                </c:pt>
                <c:pt idx="136" formatCode="General">
                  <c:v>8370.3700000000008</c:v>
                </c:pt>
                <c:pt idx="137" formatCode="General">
                  <c:v>8750.2099999999991</c:v>
                </c:pt>
                <c:pt idx="138" formatCode="General">
                  <c:v>8868.85</c:v>
                </c:pt>
                <c:pt idx="139" formatCode="General">
                  <c:v>9166.58</c:v>
                </c:pt>
                <c:pt idx="140" formatCode="General">
                  <c:v>9296.98</c:v>
                </c:pt>
                <c:pt idx="141" formatCode="General">
                  <c:v>9656.2800000000007</c:v>
                </c:pt>
                <c:pt idx="142" formatCode="General">
                  <c:v>9712.5</c:v>
                </c:pt>
                <c:pt idx="143" formatCode="General">
                  <c:v>10569.9</c:v>
                </c:pt>
                <c:pt idx="144" formatCode="General">
                  <c:v>11958</c:v>
                </c:pt>
                <c:pt idx="145" formatCode="General">
                  <c:v>11013.4</c:v>
                </c:pt>
                <c:pt idx="146" formatCode="General">
                  <c:v>10728.2</c:v>
                </c:pt>
                <c:pt idx="147" formatCode="General">
                  <c:v>10431.700000000001</c:v>
                </c:pt>
                <c:pt idx="148" formatCode="General">
                  <c:v>10504.9</c:v>
                </c:pt>
                <c:pt idx="149" formatCode="General">
                  <c:v>10386.4</c:v>
                </c:pt>
                <c:pt idx="150" formatCode="General">
                  <c:v>10416.799999999999</c:v>
                </c:pt>
                <c:pt idx="151" formatCode="General">
                  <c:v>10878.2</c:v>
                </c:pt>
                <c:pt idx="152" formatCode="General">
                  <c:v>11082.1</c:v>
                </c:pt>
                <c:pt idx="153" formatCode="General">
                  <c:v>10878.9</c:v>
                </c:pt>
              </c:numCache>
            </c:numRef>
          </c:val>
          <c:smooth val="0"/>
          <c:extLst>
            <c:ext xmlns:c16="http://schemas.microsoft.com/office/drawing/2014/chart" uri="{C3380CC4-5D6E-409C-BE32-E72D297353CC}">
              <c16:uniqueId val="{00000000-4CDB-7148-B00A-2495CA79E736}"/>
            </c:ext>
          </c:extLst>
        </c:ser>
        <c:ser>
          <c:idx val="1"/>
          <c:order val="1"/>
          <c:tx>
            <c:strRef>
              <c:f>'figure 6'!$F$9</c:f>
              <c:strCache>
                <c:ptCount val="1"/>
                <c:pt idx="0">
                  <c:v>Federal</c:v>
                </c:pt>
              </c:strCache>
            </c:strRef>
          </c:tx>
          <c:spPr>
            <a:ln w="28575" cap="rnd">
              <a:solidFill>
                <a:schemeClr val="accent2"/>
              </a:solidFill>
              <a:round/>
            </a:ln>
            <a:effectLst/>
          </c:spPr>
          <c:marker>
            <c:symbol val="none"/>
          </c:marker>
          <c:cat>
            <c:numRef>
              <c:f>'figure 6'!$D$10:$D$163</c:f>
              <c:numCache>
                <c:formatCode>General</c:formatCode>
                <c:ptCount val="154"/>
                <c:pt idx="0">
                  <c:v>1867</c:v>
                </c:pt>
                <c:pt idx="1">
                  <c:v>1868</c:v>
                </c:pt>
                <c:pt idx="2">
                  <c:v>1869</c:v>
                </c:pt>
                <c:pt idx="3">
                  <c:v>1870</c:v>
                </c:pt>
                <c:pt idx="4">
                  <c:v>1871</c:v>
                </c:pt>
                <c:pt idx="5">
                  <c:v>1872</c:v>
                </c:pt>
                <c:pt idx="6">
                  <c:v>1873</c:v>
                </c:pt>
                <c:pt idx="7">
                  <c:v>1874</c:v>
                </c:pt>
                <c:pt idx="8">
                  <c:v>1875</c:v>
                </c:pt>
                <c:pt idx="9">
                  <c:v>1876</c:v>
                </c:pt>
                <c:pt idx="10">
                  <c:v>1877</c:v>
                </c:pt>
                <c:pt idx="11">
                  <c:v>1878</c:v>
                </c:pt>
                <c:pt idx="12">
                  <c:v>1879</c:v>
                </c:pt>
                <c:pt idx="13">
                  <c:v>1880</c:v>
                </c:pt>
                <c:pt idx="14">
                  <c:v>1881</c:v>
                </c:pt>
                <c:pt idx="15">
                  <c:v>1882</c:v>
                </c:pt>
                <c:pt idx="16">
                  <c:v>1883</c:v>
                </c:pt>
                <c:pt idx="17">
                  <c:v>1884</c:v>
                </c:pt>
                <c:pt idx="18">
                  <c:v>1885</c:v>
                </c:pt>
                <c:pt idx="19">
                  <c:v>1886</c:v>
                </c:pt>
                <c:pt idx="20">
                  <c:v>1887</c:v>
                </c:pt>
                <c:pt idx="21">
                  <c:v>1888</c:v>
                </c:pt>
                <c:pt idx="22">
                  <c:v>1889</c:v>
                </c:pt>
                <c:pt idx="23">
                  <c:v>1890</c:v>
                </c:pt>
                <c:pt idx="24">
                  <c:v>1891</c:v>
                </c:pt>
                <c:pt idx="25">
                  <c:v>1892</c:v>
                </c:pt>
                <c:pt idx="26">
                  <c:v>1893</c:v>
                </c:pt>
                <c:pt idx="27">
                  <c:v>1894</c:v>
                </c:pt>
                <c:pt idx="28">
                  <c:v>1895</c:v>
                </c:pt>
                <c:pt idx="29">
                  <c:v>1896</c:v>
                </c:pt>
                <c:pt idx="30">
                  <c:v>1897</c:v>
                </c:pt>
                <c:pt idx="31">
                  <c:v>1898</c:v>
                </c:pt>
                <c:pt idx="32">
                  <c:v>1899</c:v>
                </c:pt>
                <c:pt idx="33">
                  <c:v>1900</c:v>
                </c:pt>
                <c:pt idx="34">
                  <c:v>1901</c:v>
                </c:pt>
                <c:pt idx="35">
                  <c:v>1902</c:v>
                </c:pt>
                <c:pt idx="36">
                  <c:v>1903</c:v>
                </c:pt>
                <c:pt idx="37">
                  <c:v>1904</c:v>
                </c:pt>
                <c:pt idx="38">
                  <c:v>1905</c:v>
                </c:pt>
                <c:pt idx="39">
                  <c:v>1906</c:v>
                </c:pt>
                <c:pt idx="40">
                  <c:v>1907</c:v>
                </c:pt>
                <c:pt idx="41">
                  <c:v>1908</c:v>
                </c:pt>
                <c:pt idx="42">
                  <c:v>1909</c:v>
                </c:pt>
                <c:pt idx="43">
                  <c:v>1910</c:v>
                </c:pt>
                <c:pt idx="44">
                  <c:v>1911</c:v>
                </c:pt>
                <c:pt idx="45">
                  <c:v>1912</c:v>
                </c:pt>
                <c:pt idx="46">
                  <c:v>1913</c:v>
                </c:pt>
                <c:pt idx="47">
                  <c:v>1914</c:v>
                </c:pt>
                <c:pt idx="48">
                  <c:v>1915</c:v>
                </c:pt>
                <c:pt idx="49">
                  <c:v>1916</c:v>
                </c:pt>
                <c:pt idx="50">
                  <c:v>1917</c:v>
                </c:pt>
                <c:pt idx="51">
                  <c:v>1918</c:v>
                </c:pt>
                <c:pt idx="52">
                  <c:v>1919</c:v>
                </c:pt>
                <c:pt idx="53">
                  <c:v>1920</c:v>
                </c:pt>
                <c:pt idx="54">
                  <c:v>1921</c:v>
                </c:pt>
                <c:pt idx="55">
                  <c:v>1922</c:v>
                </c:pt>
                <c:pt idx="56">
                  <c:v>1923</c:v>
                </c:pt>
                <c:pt idx="57">
                  <c:v>1924</c:v>
                </c:pt>
                <c:pt idx="58">
                  <c:v>1925</c:v>
                </c:pt>
                <c:pt idx="59">
                  <c:v>1926</c:v>
                </c:pt>
                <c:pt idx="60">
                  <c:v>1927</c:v>
                </c:pt>
                <c:pt idx="61">
                  <c:v>1928</c:v>
                </c:pt>
                <c:pt idx="62">
                  <c:v>1929</c:v>
                </c:pt>
                <c:pt idx="63">
                  <c:v>1930</c:v>
                </c:pt>
                <c:pt idx="64">
                  <c:v>1931</c:v>
                </c:pt>
                <c:pt idx="65">
                  <c:v>1932</c:v>
                </c:pt>
                <c:pt idx="66">
                  <c:v>1933</c:v>
                </c:pt>
                <c:pt idx="67">
                  <c:v>1934</c:v>
                </c:pt>
                <c:pt idx="68">
                  <c:v>1935</c:v>
                </c:pt>
                <c:pt idx="69">
                  <c:v>1936</c:v>
                </c:pt>
                <c:pt idx="70">
                  <c:v>1937</c:v>
                </c:pt>
                <c:pt idx="71">
                  <c:v>1938</c:v>
                </c:pt>
                <c:pt idx="72">
                  <c:v>1939</c:v>
                </c:pt>
                <c:pt idx="73">
                  <c:v>1940</c:v>
                </c:pt>
                <c:pt idx="74">
                  <c:v>1941</c:v>
                </c:pt>
                <c:pt idx="75">
                  <c:v>1942</c:v>
                </c:pt>
                <c:pt idx="76">
                  <c:v>1943</c:v>
                </c:pt>
                <c:pt idx="77">
                  <c:v>1944</c:v>
                </c:pt>
                <c:pt idx="78">
                  <c:v>1945</c:v>
                </c:pt>
                <c:pt idx="79">
                  <c:v>1946</c:v>
                </c:pt>
                <c:pt idx="80">
                  <c:v>1947</c:v>
                </c:pt>
                <c:pt idx="81">
                  <c:v>1948</c:v>
                </c:pt>
                <c:pt idx="82">
                  <c:v>1949</c:v>
                </c:pt>
                <c:pt idx="83">
                  <c:v>1950</c:v>
                </c:pt>
                <c:pt idx="84">
                  <c:v>1951</c:v>
                </c:pt>
                <c:pt idx="85">
                  <c:v>1952</c:v>
                </c:pt>
                <c:pt idx="86">
                  <c:v>1953</c:v>
                </c:pt>
                <c:pt idx="87">
                  <c:v>1954</c:v>
                </c:pt>
                <c:pt idx="88">
                  <c:v>1955</c:v>
                </c:pt>
                <c:pt idx="89">
                  <c:v>1956</c:v>
                </c:pt>
                <c:pt idx="90">
                  <c:v>1957</c:v>
                </c:pt>
                <c:pt idx="91">
                  <c:v>1958</c:v>
                </c:pt>
                <c:pt idx="92">
                  <c:v>1959</c:v>
                </c:pt>
                <c:pt idx="93">
                  <c:v>1960</c:v>
                </c:pt>
                <c:pt idx="94">
                  <c:v>1961</c:v>
                </c:pt>
                <c:pt idx="95">
                  <c:v>1962</c:v>
                </c:pt>
                <c:pt idx="96">
                  <c:v>1963</c:v>
                </c:pt>
                <c:pt idx="97">
                  <c:v>1964</c:v>
                </c:pt>
                <c:pt idx="98">
                  <c:v>1965</c:v>
                </c:pt>
                <c:pt idx="99">
                  <c:v>1966</c:v>
                </c:pt>
                <c:pt idx="100">
                  <c:v>1967</c:v>
                </c:pt>
                <c:pt idx="101">
                  <c:v>1968</c:v>
                </c:pt>
                <c:pt idx="102">
                  <c:v>1969</c:v>
                </c:pt>
                <c:pt idx="103">
                  <c:v>1970</c:v>
                </c:pt>
                <c:pt idx="104">
                  <c:v>1971</c:v>
                </c:pt>
                <c:pt idx="105">
                  <c:v>1972</c:v>
                </c:pt>
                <c:pt idx="106">
                  <c:v>1973</c:v>
                </c:pt>
                <c:pt idx="107">
                  <c:v>1974</c:v>
                </c:pt>
                <c:pt idx="108">
                  <c:v>1975</c:v>
                </c:pt>
                <c:pt idx="109">
                  <c:v>1976</c:v>
                </c:pt>
                <c:pt idx="110">
                  <c:v>1977</c:v>
                </c:pt>
                <c:pt idx="111">
                  <c:v>1978</c:v>
                </c:pt>
                <c:pt idx="112">
                  <c:v>1979</c:v>
                </c:pt>
                <c:pt idx="113">
                  <c:v>1980</c:v>
                </c:pt>
                <c:pt idx="114">
                  <c:v>1981</c:v>
                </c:pt>
                <c:pt idx="115">
                  <c:v>1982</c:v>
                </c:pt>
                <c:pt idx="116">
                  <c:v>1983</c:v>
                </c:pt>
                <c:pt idx="117">
                  <c:v>1984</c:v>
                </c:pt>
                <c:pt idx="118">
                  <c:v>1985</c:v>
                </c:pt>
                <c:pt idx="119">
                  <c:v>1986</c:v>
                </c:pt>
                <c:pt idx="120">
                  <c:v>1987</c:v>
                </c:pt>
                <c:pt idx="121">
                  <c:v>1988</c:v>
                </c:pt>
                <c:pt idx="122">
                  <c:v>1989</c:v>
                </c:pt>
                <c:pt idx="123">
                  <c:v>1990</c:v>
                </c:pt>
                <c:pt idx="124">
                  <c:v>1991</c:v>
                </c:pt>
                <c:pt idx="125">
                  <c:v>1992</c:v>
                </c:pt>
                <c:pt idx="126">
                  <c:v>1993</c:v>
                </c:pt>
                <c:pt idx="127">
                  <c:v>1994</c:v>
                </c:pt>
                <c:pt idx="128">
                  <c:v>1995</c:v>
                </c:pt>
                <c:pt idx="129">
                  <c:v>1996</c:v>
                </c:pt>
                <c:pt idx="130">
                  <c:v>1997</c:v>
                </c:pt>
                <c:pt idx="131">
                  <c:v>1998</c:v>
                </c:pt>
                <c:pt idx="132">
                  <c:v>1999</c:v>
                </c:pt>
                <c:pt idx="133">
                  <c:v>2000</c:v>
                </c:pt>
                <c:pt idx="134">
                  <c:v>2001</c:v>
                </c:pt>
                <c:pt idx="135">
                  <c:v>2002</c:v>
                </c:pt>
                <c:pt idx="136">
                  <c:v>2003</c:v>
                </c:pt>
                <c:pt idx="137">
                  <c:v>2004</c:v>
                </c:pt>
                <c:pt idx="138">
                  <c:v>2005</c:v>
                </c:pt>
                <c:pt idx="139">
                  <c:v>2006</c:v>
                </c:pt>
                <c:pt idx="140">
                  <c:v>2007</c:v>
                </c:pt>
                <c:pt idx="141">
                  <c:v>2008</c:v>
                </c:pt>
                <c:pt idx="142">
                  <c:v>2009</c:v>
                </c:pt>
                <c:pt idx="143">
                  <c:v>2010</c:v>
                </c:pt>
                <c:pt idx="144">
                  <c:v>2011</c:v>
                </c:pt>
                <c:pt idx="145">
                  <c:v>2012</c:v>
                </c:pt>
                <c:pt idx="146">
                  <c:v>2013</c:v>
                </c:pt>
                <c:pt idx="147">
                  <c:v>2014</c:v>
                </c:pt>
                <c:pt idx="148">
                  <c:v>2015</c:v>
                </c:pt>
                <c:pt idx="149">
                  <c:v>2016</c:v>
                </c:pt>
                <c:pt idx="150">
                  <c:v>2017</c:v>
                </c:pt>
                <c:pt idx="151">
                  <c:v>2018</c:v>
                </c:pt>
                <c:pt idx="152">
                  <c:v>2019</c:v>
                </c:pt>
                <c:pt idx="153">
                  <c:v>2020</c:v>
                </c:pt>
              </c:numCache>
            </c:numRef>
          </c:cat>
          <c:val>
            <c:numRef>
              <c:f>'figure 6'!$F$10:$F$163</c:f>
              <c:numCache>
                <c:formatCode>0.0</c:formatCode>
                <c:ptCount val="154"/>
                <c:pt idx="0">
                  <c:v>114.7200582184396</c:v>
                </c:pt>
                <c:pt idx="1">
                  <c:v>121.2339468640771</c:v>
                </c:pt>
                <c:pt idx="2">
                  <c:v>143.27710096149499</c:v>
                </c:pt>
                <c:pt idx="3">
                  <c:v>148.73370779504768</c:v>
                </c:pt>
                <c:pt idx="4">
                  <c:v>186.77130096308326</c:v>
                </c:pt>
                <c:pt idx="5">
                  <c:v>262.04849503380376</c:v>
                </c:pt>
                <c:pt idx="6">
                  <c:v>219.31919318205883</c:v>
                </c:pt>
                <c:pt idx="7">
                  <c:v>214.60531196182276</c:v>
                </c:pt>
                <c:pt idx="8">
                  <c:v>214.19808095792783</c:v>
                </c:pt>
                <c:pt idx="9">
                  <c:v>218.07429080894357</c:v>
                </c:pt>
                <c:pt idx="10">
                  <c:v>209.47460011799933</c:v>
                </c:pt>
                <c:pt idx="11">
                  <c:v>210.70018921586799</c:v>
                </c:pt>
                <c:pt idx="12">
                  <c:v>230.288714270817</c:v>
                </c:pt>
                <c:pt idx="13">
                  <c:v>220.07879021562968</c:v>
                </c:pt>
                <c:pt idx="14">
                  <c:v>207.36822279211208</c:v>
                </c:pt>
                <c:pt idx="15">
                  <c:v>245.3561828230346</c:v>
                </c:pt>
                <c:pt idx="16">
                  <c:v>326.68581911030753</c:v>
                </c:pt>
                <c:pt idx="17">
                  <c:v>310.41039061107216</c:v>
                </c:pt>
                <c:pt idx="18">
                  <c:v>383.73689185361496</c:v>
                </c:pt>
                <c:pt idx="19">
                  <c:v>255.34264570529092</c:v>
                </c:pt>
                <c:pt idx="20">
                  <c:v>256.23446029735226</c:v>
                </c:pt>
                <c:pt idx="21">
                  <c:v>258.57529069598837</c:v>
                </c:pt>
                <c:pt idx="22">
                  <c:v>238.27191544624057</c:v>
                </c:pt>
                <c:pt idx="23">
                  <c:v>235.03120390377305</c:v>
                </c:pt>
                <c:pt idx="24">
                  <c:v>238.36426352080119</c:v>
                </c:pt>
                <c:pt idx="25">
                  <c:v>230.02541950770663</c:v>
                </c:pt>
                <c:pt idx="26">
                  <c:v>241.26811806913364</c:v>
                </c:pt>
                <c:pt idx="27">
                  <c:v>260.48615876907212</c:v>
                </c:pt>
                <c:pt idx="28">
                  <c:v>278.01713990519937</c:v>
                </c:pt>
                <c:pt idx="29">
                  <c:v>255.6091021898325</c:v>
                </c:pt>
                <c:pt idx="30">
                  <c:v>263.40648899727677</c:v>
                </c:pt>
                <c:pt idx="31">
                  <c:v>285.48185203299664</c:v>
                </c:pt>
                <c:pt idx="32">
                  <c:v>297.25855233125412</c:v>
                </c:pt>
                <c:pt idx="33">
                  <c:v>318.50994890899455</c:v>
                </c:pt>
                <c:pt idx="34">
                  <c:v>339.77212457213727</c:v>
                </c:pt>
                <c:pt idx="35">
                  <c:v>316.36964630213112</c:v>
                </c:pt>
                <c:pt idx="36">
                  <c:v>362.16091051635226</c:v>
                </c:pt>
                <c:pt idx="37">
                  <c:v>380.57797919553138</c:v>
                </c:pt>
                <c:pt idx="38">
                  <c:v>385.79621182804317</c:v>
                </c:pt>
                <c:pt idx="39">
                  <c:v>298.14040968519078</c:v>
                </c:pt>
                <c:pt idx="40">
                  <c:v>466.31704028278727</c:v>
                </c:pt>
                <c:pt idx="41">
                  <c:v>530.30139297541393</c:v>
                </c:pt>
                <c:pt idx="42">
                  <c:v>437.15656894333983</c:v>
                </c:pt>
                <c:pt idx="43">
                  <c:v>443.267701514267</c:v>
                </c:pt>
                <c:pt idx="44">
                  <c:v>466.83407523498863</c:v>
                </c:pt>
                <c:pt idx="45">
                  <c:v>458.21097336368859</c:v>
                </c:pt>
                <c:pt idx="46">
                  <c:v>556.83540544254049</c:v>
                </c:pt>
                <c:pt idx="47">
                  <c:v>712.90772937401607</c:v>
                </c:pt>
                <c:pt idx="48">
                  <c:v>951.15242954200153</c:v>
                </c:pt>
                <c:pt idx="49">
                  <c:v>1270.158394355162</c:v>
                </c:pt>
                <c:pt idx="50">
                  <c:v>1235.0095799764595</c:v>
                </c:pt>
                <c:pt idx="51">
                  <c:v>1314.888054137009</c:v>
                </c:pt>
                <c:pt idx="52">
                  <c:v>1244.7236143073144</c:v>
                </c:pt>
                <c:pt idx="53">
                  <c:v>743.02018488968133</c:v>
                </c:pt>
                <c:pt idx="54">
                  <c:v>742.05735093234841</c:v>
                </c:pt>
                <c:pt idx="55">
                  <c:v>736.30061862778382</c:v>
                </c:pt>
                <c:pt idx="56">
                  <c:v>614.8241084925362</c:v>
                </c:pt>
                <c:pt idx="57">
                  <c:v>586.04639855322898</c:v>
                </c:pt>
                <c:pt idx="58">
                  <c:v>576.66886592447145</c:v>
                </c:pt>
                <c:pt idx="59">
                  <c:v>565.6521279220816</c:v>
                </c:pt>
                <c:pt idx="60">
                  <c:v>593.63693278445044</c:v>
                </c:pt>
                <c:pt idx="61">
                  <c:v>603.11625338346835</c:v>
                </c:pt>
                <c:pt idx="62">
                  <c:v>601.35389979132799</c:v>
                </c:pt>
                <c:pt idx="63">
                  <c:v>651.86968208364351</c:v>
                </c:pt>
                <c:pt idx="64">
                  <c:v>722.90501741068636</c:v>
                </c:pt>
                <c:pt idx="65">
                  <c:v>924.63051058165229</c:v>
                </c:pt>
                <c:pt idx="66">
                  <c:v>831.1355956393927</c:v>
                </c:pt>
                <c:pt idx="67">
                  <c:v>846.78128451794123</c:v>
                </c:pt>
                <c:pt idx="68">
                  <c:v>922.34916670015366</c:v>
                </c:pt>
                <c:pt idx="69">
                  <c:v>899.46933234847575</c:v>
                </c:pt>
                <c:pt idx="70">
                  <c:v>860.21176653548707</c:v>
                </c:pt>
                <c:pt idx="71">
                  <c:v>882.27142301369213</c:v>
                </c:pt>
                <c:pt idx="72">
                  <c:v>1075.3966013077222</c:v>
                </c:pt>
                <c:pt idx="73">
                  <c:v>1880.8760215661998</c:v>
                </c:pt>
                <c:pt idx="74">
                  <c:v>2640.2854528631974</c:v>
                </c:pt>
                <c:pt idx="75">
                  <c:v>5860.4439367467994</c:v>
                </c:pt>
                <c:pt idx="76">
                  <c:v>6868.3905606516391</c:v>
                </c:pt>
                <c:pt idx="77">
                  <c:v>6611.2708658358897</c:v>
                </c:pt>
                <c:pt idx="78">
                  <c:v>6335.4654682058117</c:v>
                </c:pt>
                <c:pt idx="79">
                  <c:v>3123.1003037752785</c:v>
                </c:pt>
                <c:pt idx="80">
                  <c:v>2327.2195075726158</c:v>
                </c:pt>
                <c:pt idx="81">
                  <c:v>1969.283213323951</c:v>
                </c:pt>
                <c:pt idx="82">
                  <c:v>2045.1450564384832</c:v>
                </c:pt>
                <c:pt idx="83">
                  <c:v>2318.7689615547979</c:v>
                </c:pt>
                <c:pt idx="84">
                  <c:v>2663.8310153937914</c:v>
                </c:pt>
                <c:pt idx="85">
                  <c:v>3108.2592008290362</c:v>
                </c:pt>
                <c:pt idx="86">
                  <c:v>3108.0605645345286</c:v>
                </c:pt>
                <c:pt idx="87">
                  <c:v>2957.3088267706839</c:v>
                </c:pt>
                <c:pt idx="88">
                  <c:v>2955.0370951117497</c:v>
                </c:pt>
                <c:pt idx="89">
                  <c:v>3102.3074613424965</c:v>
                </c:pt>
                <c:pt idx="90">
                  <c:v>3054.1905439386969</c:v>
                </c:pt>
                <c:pt idx="91">
                  <c:v>3149.7631064172856</c:v>
                </c:pt>
                <c:pt idx="92">
                  <c:v>3207.4302489741758</c:v>
                </c:pt>
                <c:pt idx="93">
                  <c:v>3230.5307750616316</c:v>
                </c:pt>
                <c:pt idx="94">
                  <c:v>3417.5416755283054</c:v>
                </c:pt>
                <c:pt idx="95">
                  <c:v>3393.1818732450802</c:v>
                </c:pt>
                <c:pt idx="96">
                  <c:v>3446.140195898879</c:v>
                </c:pt>
                <c:pt idx="97">
                  <c:v>3501.1239648298028</c:v>
                </c:pt>
                <c:pt idx="98">
                  <c:v>3591.1764697489066</c:v>
                </c:pt>
                <c:pt idx="99" formatCode="General">
                  <c:v>3678.58</c:v>
                </c:pt>
                <c:pt idx="100" formatCode="General">
                  <c:v>3978.51</c:v>
                </c:pt>
                <c:pt idx="101" formatCode="General">
                  <c:v>4323.91</c:v>
                </c:pt>
                <c:pt idx="102" formatCode="General">
                  <c:v>4526.8900000000003</c:v>
                </c:pt>
                <c:pt idx="103" formatCode="General">
                  <c:v>4772.26</c:v>
                </c:pt>
                <c:pt idx="104" formatCode="General">
                  <c:v>5122.29</c:v>
                </c:pt>
                <c:pt idx="105" formatCode="General">
                  <c:v>5591.44</c:v>
                </c:pt>
                <c:pt idx="106" formatCode="General">
                  <c:v>5945.27</c:v>
                </c:pt>
                <c:pt idx="107" formatCode="General">
                  <c:v>6373.5</c:v>
                </c:pt>
                <c:pt idx="108" formatCode="General">
                  <c:v>7172.79</c:v>
                </c:pt>
                <c:pt idx="109" formatCode="General">
                  <c:v>7662.74</c:v>
                </c:pt>
                <c:pt idx="110" formatCode="General">
                  <c:v>7879.27</c:v>
                </c:pt>
                <c:pt idx="111" formatCode="General">
                  <c:v>7827.53</c:v>
                </c:pt>
                <c:pt idx="112" formatCode="General">
                  <c:v>7793.33</c:v>
                </c:pt>
                <c:pt idx="113" formatCode="General">
                  <c:v>7920.76</c:v>
                </c:pt>
                <c:pt idx="114" formatCode="General">
                  <c:v>8414.7900000000009</c:v>
                </c:pt>
                <c:pt idx="115" formatCode="General">
                  <c:v>8675.2199999999993</c:v>
                </c:pt>
                <c:pt idx="116" formatCode="General">
                  <c:v>9237.4</c:v>
                </c:pt>
                <c:pt idx="117" formatCode="General">
                  <c:v>9513.17</c:v>
                </c:pt>
                <c:pt idx="118" formatCode="General">
                  <c:v>10101.4</c:v>
                </c:pt>
                <c:pt idx="119" formatCode="General">
                  <c:v>9782.98</c:v>
                </c:pt>
                <c:pt idx="120" formatCode="General">
                  <c:v>9609.52</c:v>
                </c:pt>
                <c:pt idx="121" formatCode="General">
                  <c:v>9858.07</c:v>
                </c:pt>
                <c:pt idx="122" formatCode="General">
                  <c:v>9740.8799999999992</c:v>
                </c:pt>
                <c:pt idx="123" formatCode="General">
                  <c:v>9958.9699999999993</c:v>
                </c:pt>
                <c:pt idx="124" formatCode="General">
                  <c:v>9966.4699999999993</c:v>
                </c:pt>
                <c:pt idx="125" formatCode="General">
                  <c:v>9987.2900000000009</c:v>
                </c:pt>
                <c:pt idx="126" formatCode="General">
                  <c:v>9871.9</c:v>
                </c:pt>
                <c:pt idx="127" formatCode="General">
                  <c:v>9520.82</c:v>
                </c:pt>
                <c:pt idx="128" formatCode="General">
                  <c:v>9562.19</c:v>
                </c:pt>
                <c:pt idx="129" formatCode="General">
                  <c:v>9407.98</c:v>
                </c:pt>
                <c:pt idx="130" formatCode="General">
                  <c:v>8668.4</c:v>
                </c:pt>
                <c:pt idx="131" formatCode="General">
                  <c:v>8194.0400000000009</c:v>
                </c:pt>
                <c:pt idx="132" formatCode="General">
                  <c:v>8325.5300000000007</c:v>
                </c:pt>
                <c:pt idx="133" formatCode="General">
                  <c:v>8428.58</c:v>
                </c:pt>
                <c:pt idx="134" formatCode="General">
                  <c:v>8666.7000000000007</c:v>
                </c:pt>
                <c:pt idx="135" formatCode="General">
                  <c:v>8382.69</c:v>
                </c:pt>
                <c:pt idx="136" formatCode="General">
                  <c:v>8288.8700000000008</c:v>
                </c:pt>
                <c:pt idx="137" formatCode="General">
                  <c:v>8346.01</c:v>
                </c:pt>
                <c:pt idx="138" formatCode="General">
                  <c:v>8538.57</c:v>
                </c:pt>
                <c:pt idx="139" formatCode="General">
                  <c:v>8602.7000000000007</c:v>
                </c:pt>
                <c:pt idx="140" formatCode="General">
                  <c:v>8683.09</c:v>
                </c:pt>
                <c:pt idx="141" formatCode="General">
                  <c:v>9022.4699999999993</c:v>
                </c:pt>
                <c:pt idx="142" formatCode="General">
                  <c:v>9338.5</c:v>
                </c:pt>
                <c:pt idx="143" formatCode="General">
                  <c:v>9913.06</c:v>
                </c:pt>
                <c:pt idx="144" formatCode="General">
                  <c:v>9665.49</c:v>
                </c:pt>
                <c:pt idx="145" formatCode="General">
                  <c:v>9406.31</c:v>
                </c:pt>
                <c:pt idx="146" formatCode="General">
                  <c:v>9196.92</c:v>
                </c:pt>
                <c:pt idx="147" formatCode="General">
                  <c:v>9096.17</c:v>
                </c:pt>
                <c:pt idx="148" formatCode="General">
                  <c:v>8907.25</c:v>
                </c:pt>
                <c:pt idx="149" formatCode="General">
                  <c:v>9106.27</c:v>
                </c:pt>
                <c:pt idx="150" formatCode="General">
                  <c:v>9397.85</c:v>
                </c:pt>
                <c:pt idx="151" formatCode="General">
                  <c:v>9605.9500000000007</c:v>
                </c:pt>
                <c:pt idx="152" formatCode="General">
                  <c:v>9863.32</c:v>
                </c:pt>
                <c:pt idx="153" formatCode="General">
                  <c:v>10188.700000000001</c:v>
                </c:pt>
              </c:numCache>
            </c:numRef>
          </c:val>
          <c:smooth val="0"/>
          <c:extLst>
            <c:ext xmlns:c16="http://schemas.microsoft.com/office/drawing/2014/chart" uri="{C3380CC4-5D6E-409C-BE32-E72D297353CC}">
              <c16:uniqueId val="{00000001-4CDB-7148-B00A-2495CA79E736}"/>
            </c:ext>
          </c:extLst>
        </c:ser>
        <c:dLbls>
          <c:showLegendKey val="0"/>
          <c:showVal val="0"/>
          <c:showCatName val="0"/>
          <c:showSerName val="0"/>
          <c:showPercent val="0"/>
          <c:showBubbleSize val="0"/>
        </c:dLbls>
        <c:smooth val="0"/>
        <c:axId val="1157338352"/>
        <c:axId val="1156984752"/>
      </c:lineChart>
      <c:catAx>
        <c:axId val="1157338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156984752"/>
        <c:crosses val="autoZero"/>
        <c:auto val="1"/>
        <c:lblAlgn val="ctr"/>
        <c:lblOffset val="100"/>
        <c:noMultiLvlLbl val="0"/>
      </c:catAx>
      <c:valAx>
        <c:axId val="115698475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157338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800" b="1" i="0" baseline="0">
                <a:effectLst/>
              </a:rPr>
              <a:t>Figure 7: Ontario  Deficit ($millions) and Deficit to GDP (%), 1867 to 2020</a:t>
            </a:r>
            <a:endParaRPr lang="en-CA">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lineChart>
        <c:grouping val="standard"/>
        <c:varyColors val="0"/>
        <c:ser>
          <c:idx val="0"/>
          <c:order val="0"/>
          <c:tx>
            <c:strRef>
              <c:f>' Figures 7 to 9'!$AZ$2</c:f>
              <c:strCache>
                <c:ptCount val="1"/>
                <c:pt idx="0">
                  <c:v>Deficit ($millions) </c:v>
                </c:pt>
              </c:strCache>
            </c:strRef>
          </c:tx>
          <c:spPr>
            <a:ln w="28575" cap="rnd">
              <a:solidFill>
                <a:schemeClr val="accent1"/>
              </a:solidFill>
              <a:round/>
            </a:ln>
            <a:effectLst/>
          </c:spPr>
          <c:marker>
            <c:symbol val="none"/>
          </c:marker>
          <c:cat>
            <c:numRef>
              <c:f>' Figures 7 to 9'!$AY$3:$AY$156</c:f>
              <c:numCache>
                <c:formatCode>General</c:formatCode>
                <c:ptCount val="154"/>
                <c:pt idx="0">
                  <c:v>1867</c:v>
                </c:pt>
                <c:pt idx="1">
                  <c:v>1868</c:v>
                </c:pt>
                <c:pt idx="2">
                  <c:v>1869</c:v>
                </c:pt>
                <c:pt idx="3">
                  <c:v>1870</c:v>
                </c:pt>
                <c:pt idx="4">
                  <c:v>1871</c:v>
                </c:pt>
                <c:pt idx="5">
                  <c:v>1872</c:v>
                </c:pt>
                <c:pt idx="6">
                  <c:v>1873</c:v>
                </c:pt>
                <c:pt idx="7">
                  <c:v>1874</c:v>
                </c:pt>
                <c:pt idx="8">
                  <c:v>1875</c:v>
                </c:pt>
                <c:pt idx="9">
                  <c:v>1876</c:v>
                </c:pt>
                <c:pt idx="10">
                  <c:v>1877</c:v>
                </c:pt>
                <c:pt idx="11">
                  <c:v>1878</c:v>
                </c:pt>
                <c:pt idx="12">
                  <c:v>1879</c:v>
                </c:pt>
                <c:pt idx="13">
                  <c:v>1880</c:v>
                </c:pt>
                <c:pt idx="14">
                  <c:v>1881</c:v>
                </c:pt>
                <c:pt idx="15">
                  <c:v>1882</c:v>
                </c:pt>
                <c:pt idx="16">
                  <c:v>1883</c:v>
                </c:pt>
                <c:pt idx="17">
                  <c:v>1884</c:v>
                </c:pt>
                <c:pt idx="18">
                  <c:v>1885</c:v>
                </c:pt>
                <c:pt idx="19">
                  <c:v>1886</c:v>
                </c:pt>
                <c:pt idx="20">
                  <c:v>1887</c:v>
                </c:pt>
                <c:pt idx="21">
                  <c:v>1888</c:v>
                </c:pt>
                <c:pt idx="22">
                  <c:v>1889</c:v>
                </c:pt>
                <c:pt idx="23">
                  <c:v>1890</c:v>
                </c:pt>
                <c:pt idx="24">
                  <c:v>1891</c:v>
                </c:pt>
                <c:pt idx="25">
                  <c:v>1892</c:v>
                </c:pt>
                <c:pt idx="26">
                  <c:v>1893</c:v>
                </c:pt>
                <c:pt idx="27">
                  <c:v>1894</c:v>
                </c:pt>
                <c:pt idx="28">
                  <c:v>1895</c:v>
                </c:pt>
                <c:pt idx="29">
                  <c:v>1896</c:v>
                </c:pt>
                <c:pt idx="30">
                  <c:v>1897</c:v>
                </c:pt>
                <c:pt idx="31">
                  <c:v>1898</c:v>
                </c:pt>
                <c:pt idx="32">
                  <c:v>1899</c:v>
                </c:pt>
                <c:pt idx="33">
                  <c:v>1900</c:v>
                </c:pt>
                <c:pt idx="34">
                  <c:v>1901</c:v>
                </c:pt>
                <c:pt idx="35">
                  <c:v>1902</c:v>
                </c:pt>
                <c:pt idx="36">
                  <c:v>1903</c:v>
                </c:pt>
                <c:pt idx="37">
                  <c:v>1904</c:v>
                </c:pt>
                <c:pt idx="38">
                  <c:v>1905</c:v>
                </c:pt>
                <c:pt idx="39">
                  <c:v>1906</c:v>
                </c:pt>
                <c:pt idx="40">
                  <c:v>1907</c:v>
                </c:pt>
                <c:pt idx="41">
                  <c:v>1908</c:v>
                </c:pt>
                <c:pt idx="42">
                  <c:v>1909</c:v>
                </c:pt>
                <c:pt idx="43">
                  <c:v>1910</c:v>
                </c:pt>
                <c:pt idx="44">
                  <c:v>1911</c:v>
                </c:pt>
                <c:pt idx="45">
                  <c:v>1912</c:v>
                </c:pt>
                <c:pt idx="46">
                  <c:v>1913</c:v>
                </c:pt>
                <c:pt idx="47">
                  <c:v>1914</c:v>
                </c:pt>
                <c:pt idx="48">
                  <c:v>1915</c:v>
                </c:pt>
                <c:pt idx="49">
                  <c:v>1916</c:v>
                </c:pt>
                <c:pt idx="50">
                  <c:v>1917</c:v>
                </c:pt>
                <c:pt idx="51">
                  <c:v>1918</c:v>
                </c:pt>
                <c:pt idx="52">
                  <c:v>1919</c:v>
                </c:pt>
                <c:pt idx="53">
                  <c:v>1920</c:v>
                </c:pt>
                <c:pt idx="54">
                  <c:v>1921</c:v>
                </c:pt>
                <c:pt idx="55">
                  <c:v>1922</c:v>
                </c:pt>
                <c:pt idx="56">
                  <c:v>1923</c:v>
                </c:pt>
                <c:pt idx="57">
                  <c:v>1924</c:v>
                </c:pt>
                <c:pt idx="58">
                  <c:v>1925</c:v>
                </c:pt>
                <c:pt idx="59">
                  <c:v>1926</c:v>
                </c:pt>
                <c:pt idx="60">
                  <c:v>1927</c:v>
                </c:pt>
                <c:pt idx="61">
                  <c:v>1928</c:v>
                </c:pt>
                <c:pt idx="62">
                  <c:v>1929</c:v>
                </c:pt>
                <c:pt idx="63">
                  <c:v>1930</c:v>
                </c:pt>
                <c:pt idx="64">
                  <c:v>1931</c:v>
                </c:pt>
                <c:pt idx="65">
                  <c:v>1932</c:v>
                </c:pt>
                <c:pt idx="66">
                  <c:v>1933</c:v>
                </c:pt>
                <c:pt idx="67">
                  <c:v>1934</c:v>
                </c:pt>
                <c:pt idx="68">
                  <c:v>1935</c:v>
                </c:pt>
                <c:pt idx="69">
                  <c:v>1936</c:v>
                </c:pt>
                <c:pt idx="70">
                  <c:v>1937</c:v>
                </c:pt>
                <c:pt idx="71">
                  <c:v>1938</c:v>
                </c:pt>
                <c:pt idx="72">
                  <c:v>1939</c:v>
                </c:pt>
                <c:pt idx="73">
                  <c:v>1940</c:v>
                </c:pt>
                <c:pt idx="74">
                  <c:v>1941</c:v>
                </c:pt>
                <c:pt idx="75">
                  <c:v>1942</c:v>
                </c:pt>
                <c:pt idx="76">
                  <c:v>1943</c:v>
                </c:pt>
                <c:pt idx="77">
                  <c:v>1944</c:v>
                </c:pt>
                <c:pt idx="78">
                  <c:v>1945</c:v>
                </c:pt>
                <c:pt idx="79">
                  <c:v>1946</c:v>
                </c:pt>
                <c:pt idx="80">
                  <c:v>1947</c:v>
                </c:pt>
                <c:pt idx="81">
                  <c:v>1948</c:v>
                </c:pt>
                <c:pt idx="82">
                  <c:v>1949</c:v>
                </c:pt>
                <c:pt idx="83">
                  <c:v>1950</c:v>
                </c:pt>
                <c:pt idx="84">
                  <c:v>1951</c:v>
                </c:pt>
                <c:pt idx="85">
                  <c:v>1952</c:v>
                </c:pt>
                <c:pt idx="86">
                  <c:v>1953</c:v>
                </c:pt>
                <c:pt idx="87">
                  <c:v>1954</c:v>
                </c:pt>
                <c:pt idx="88">
                  <c:v>1955</c:v>
                </c:pt>
                <c:pt idx="89">
                  <c:v>1956</c:v>
                </c:pt>
                <c:pt idx="90">
                  <c:v>1957</c:v>
                </c:pt>
                <c:pt idx="91">
                  <c:v>1958</c:v>
                </c:pt>
                <c:pt idx="92">
                  <c:v>1959</c:v>
                </c:pt>
                <c:pt idx="93">
                  <c:v>1960</c:v>
                </c:pt>
                <c:pt idx="94">
                  <c:v>1961</c:v>
                </c:pt>
                <c:pt idx="95">
                  <c:v>1962</c:v>
                </c:pt>
                <c:pt idx="96">
                  <c:v>1963</c:v>
                </c:pt>
                <c:pt idx="97">
                  <c:v>1964</c:v>
                </c:pt>
                <c:pt idx="98">
                  <c:v>1965</c:v>
                </c:pt>
                <c:pt idx="99">
                  <c:v>1966</c:v>
                </c:pt>
                <c:pt idx="100">
                  <c:v>1967</c:v>
                </c:pt>
                <c:pt idx="101">
                  <c:v>1968</c:v>
                </c:pt>
                <c:pt idx="102">
                  <c:v>1969</c:v>
                </c:pt>
                <c:pt idx="103">
                  <c:v>1970</c:v>
                </c:pt>
                <c:pt idx="104">
                  <c:v>1971</c:v>
                </c:pt>
                <c:pt idx="105">
                  <c:v>1972</c:v>
                </c:pt>
                <c:pt idx="106">
                  <c:v>1973</c:v>
                </c:pt>
                <c:pt idx="107">
                  <c:v>1974</c:v>
                </c:pt>
                <c:pt idx="108">
                  <c:v>1975</c:v>
                </c:pt>
                <c:pt idx="109">
                  <c:v>1976</c:v>
                </c:pt>
                <c:pt idx="110">
                  <c:v>1977</c:v>
                </c:pt>
                <c:pt idx="111">
                  <c:v>1978</c:v>
                </c:pt>
                <c:pt idx="112">
                  <c:v>1979</c:v>
                </c:pt>
                <c:pt idx="113">
                  <c:v>1980</c:v>
                </c:pt>
                <c:pt idx="114">
                  <c:v>1981</c:v>
                </c:pt>
                <c:pt idx="115">
                  <c:v>1982</c:v>
                </c:pt>
                <c:pt idx="116">
                  <c:v>1983</c:v>
                </c:pt>
                <c:pt idx="117">
                  <c:v>1984</c:v>
                </c:pt>
                <c:pt idx="118">
                  <c:v>1985</c:v>
                </c:pt>
                <c:pt idx="119">
                  <c:v>1986</c:v>
                </c:pt>
                <c:pt idx="120">
                  <c:v>1987</c:v>
                </c:pt>
                <c:pt idx="121">
                  <c:v>1988</c:v>
                </c:pt>
                <c:pt idx="122">
                  <c:v>1989</c:v>
                </c:pt>
                <c:pt idx="123">
                  <c:v>1990</c:v>
                </c:pt>
                <c:pt idx="124">
                  <c:v>1991</c:v>
                </c:pt>
                <c:pt idx="125">
                  <c:v>1992</c:v>
                </c:pt>
                <c:pt idx="126">
                  <c:v>1993</c:v>
                </c:pt>
                <c:pt idx="127">
                  <c:v>1994</c:v>
                </c:pt>
                <c:pt idx="128">
                  <c:v>1995</c:v>
                </c:pt>
                <c:pt idx="129">
                  <c:v>1996</c:v>
                </c:pt>
                <c:pt idx="130">
                  <c:v>1997</c:v>
                </c:pt>
                <c:pt idx="131">
                  <c:v>1998</c:v>
                </c:pt>
                <c:pt idx="132">
                  <c:v>1999</c:v>
                </c:pt>
                <c:pt idx="133">
                  <c:v>2000</c:v>
                </c:pt>
                <c:pt idx="134">
                  <c:v>2001</c:v>
                </c:pt>
                <c:pt idx="135">
                  <c:v>2002</c:v>
                </c:pt>
                <c:pt idx="136">
                  <c:v>2003</c:v>
                </c:pt>
                <c:pt idx="137">
                  <c:v>2004</c:v>
                </c:pt>
                <c:pt idx="138">
                  <c:v>2005</c:v>
                </c:pt>
                <c:pt idx="139">
                  <c:v>2006</c:v>
                </c:pt>
                <c:pt idx="140">
                  <c:v>2007</c:v>
                </c:pt>
                <c:pt idx="141">
                  <c:v>2008</c:v>
                </c:pt>
                <c:pt idx="142">
                  <c:v>2009</c:v>
                </c:pt>
                <c:pt idx="143">
                  <c:v>2010</c:v>
                </c:pt>
                <c:pt idx="144">
                  <c:v>2011</c:v>
                </c:pt>
                <c:pt idx="145">
                  <c:v>2012</c:v>
                </c:pt>
                <c:pt idx="146">
                  <c:v>2013</c:v>
                </c:pt>
                <c:pt idx="147">
                  <c:v>2014</c:v>
                </c:pt>
                <c:pt idx="148">
                  <c:v>2015</c:v>
                </c:pt>
                <c:pt idx="149">
                  <c:v>2016</c:v>
                </c:pt>
                <c:pt idx="150">
                  <c:v>2017</c:v>
                </c:pt>
                <c:pt idx="151">
                  <c:v>2018</c:v>
                </c:pt>
                <c:pt idx="152">
                  <c:v>2019</c:v>
                </c:pt>
                <c:pt idx="153">
                  <c:v>2020</c:v>
                </c:pt>
              </c:numCache>
            </c:numRef>
          </c:cat>
          <c:val>
            <c:numRef>
              <c:f>' Figures 7 to 9'!$AZ$3:$AZ$156</c:f>
              <c:numCache>
                <c:formatCode>General</c:formatCode>
                <c:ptCount val="154"/>
                <c:pt idx="0">
                  <c:v>0.12622966000000002</c:v>
                </c:pt>
                <c:pt idx="1">
                  <c:v>1.07093857</c:v>
                </c:pt>
                <c:pt idx="2">
                  <c:v>1.1794275600000002</c:v>
                </c:pt>
                <c:pt idx="3">
                  <c:v>0.9217190500000001</c:v>
                </c:pt>
                <c:pt idx="4">
                  <c:v>0.51639550999999995</c:v>
                </c:pt>
                <c:pt idx="5">
                  <c:v>0.84319290000000002</c:v>
                </c:pt>
                <c:pt idx="6">
                  <c:v>2.0711860000000026E-2</c:v>
                </c:pt>
                <c:pt idx="7">
                  <c:v>-0.42435621000000001</c:v>
                </c:pt>
                <c:pt idx="8">
                  <c:v>-0.44791860999999988</c:v>
                </c:pt>
                <c:pt idx="9">
                  <c:v>-0.55028283</c:v>
                </c:pt>
                <c:pt idx="10">
                  <c:v>-0.6165516900000001</c:v>
                </c:pt>
                <c:pt idx="11">
                  <c:v>-0.61721030000000043</c:v>
                </c:pt>
                <c:pt idx="12">
                  <c:v>-0.65376287999999994</c:v>
                </c:pt>
                <c:pt idx="13">
                  <c:v>6.5982960000000368E-2</c:v>
                </c:pt>
                <c:pt idx="14">
                  <c:v>0.20894449999999987</c:v>
                </c:pt>
                <c:pt idx="15">
                  <c:v>-3.8376550000000176E-2</c:v>
                </c:pt>
                <c:pt idx="16">
                  <c:v>-0.44709631000000005</c:v>
                </c:pt>
                <c:pt idx="17">
                  <c:v>-0.38733422000000006</c:v>
                </c:pt>
                <c:pt idx="18">
                  <c:v>-3.4218360000000114E-2</c:v>
                </c:pt>
                <c:pt idx="19">
                  <c:v>-3.2789680000000043E-2</c:v>
                </c:pt>
                <c:pt idx="20">
                  <c:v>7.3205520000000135E-2</c:v>
                </c:pt>
                <c:pt idx="21">
                  <c:v>5.8027290000000065E-2</c:v>
                </c:pt>
                <c:pt idx="22">
                  <c:v>-0.11495129000000004</c:v>
                </c:pt>
                <c:pt idx="23">
                  <c:v>-0.4731693899999998</c:v>
                </c:pt>
                <c:pt idx="24">
                  <c:v>-1.9870459999999923E-2</c:v>
                </c:pt>
                <c:pt idx="25">
                  <c:v>0.59466417999999965</c:v>
                </c:pt>
                <c:pt idx="26">
                  <c:v>0.18476869000000029</c:v>
                </c:pt>
                <c:pt idx="27">
                  <c:v>-0.38617605999999993</c:v>
                </c:pt>
                <c:pt idx="28">
                  <c:v>-0.17329534000000013</c:v>
                </c:pt>
                <c:pt idx="29">
                  <c:v>-0.21270827999999975</c:v>
                </c:pt>
                <c:pt idx="30">
                  <c:v>0.37217197999999962</c:v>
                </c:pt>
                <c:pt idx="31">
                  <c:v>-0.15572829000000032</c:v>
                </c:pt>
                <c:pt idx="32">
                  <c:v>0.38607414000000029</c:v>
                </c:pt>
                <c:pt idx="33">
                  <c:v>0.18921080999999962</c:v>
                </c:pt>
                <c:pt idx="34">
                  <c:v>0.42720942999999956</c:v>
                </c:pt>
                <c:pt idx="35">
                  <c:v>-5.3920670000000115E-2</c:v>
                </c:pt>
                <c:pt idx="36">
                  <c:v>0.57767055999999961</c:v>
                </c:pt>
                <c:pt idx="37">
                  <c:v>0.86090555000000091</c:v>
                </c:pt>
                <c:pt idx="38">
                  <c:v>0.62015967999999955</c:v>
                </c:pt>
                <c:pt idx="39">
                  <c:v>0.42929931999999926</c:v>
                </c:pt>
                <c:pt idx="40">
                  <c:v>0.6061735800000001</c:v>
                </c:pt>
                <c:pt idx="41">
                  <c:v>4.5838360000001188E-2</c:v>
                </c:pt>
                <c:pt idx="42">
                  <c:v>-6.7119529999999372E-2</c:v>
                </c:pt>
                <c:pt idx="43">
                  <c:v>3.4845899999993435E-3</c:v>
                </c:pt>
                <c:pt idx="44">
                  <c:v>-0.24910012999999864</c:v>
                </c:pt>
                <c:pt idx="45">
                  <c:v>-0.24599090999999973</c:v>
                </c:pt>
                <c:pt idx="46">
                  <c:v>0.32027581000000183</c:v>
                </c:pt>
                <c:pt idx="47">
                  <c:v>-0.69792857999999924</c:v>
                </c:pt>
                <c:pt idx="48">
                  <c:v>0.27137002999999815</c:v>
                </c:pt>
                <c:pt idx="49">
                  <c:v>1.1350067400000015</c:v>
                </c:pt>
                <c:pt idx="50">
                  <c:v>1.7513745899999975</c:v>
                </c:pt>
                <c:pt idx="51">
                  <c:v>1.809719659999999</c:v>
                </c:pt>
                <c:pt idx="52">
                  <c:v>-1.5598028400000032</c:v>
                </c:pt>
                <c:pt idx="53">
                  <c:v>-0.80274782999999772</c:v>
                </c:pt>
                <c:pt idx="54">
                  <c:v>0.68178941000000037</c:v>
                </c:pt>
                <c:pt idx="55">
                  <c:v>1.0643255600000003</c:v>
                </c:pt>
                <c:pt idx="56">
                  <c:v>-15.195226530000003</c:v>
                </c:pt>
                <c:pt idx="57">
                  <c:v>-8.4687645099999962</c:v>
                </c:pt>
                <c:pt idx="58">
                  <c:v>-5.1073649900000007</c:v>
                </c:pt>
                <c:pt idx="59">
                  <c:v>-0.81214030999999665</c:v>
                </c:pt>
                <c:pt idx="60">
                  <c:v>0.35922339000000392</c:v>
                </c:pt>
                <c:pt idx="61">
                  <c:v>0.22823644000000343</c:v>
                </c:pt>
                <c:pt idx="62">
                  <c:v>2.6428936800000002</c:v>
                </c:pt>
                <c:pt idx="63">
                  <c:v>-0.64606147999999308</c:v>
                </c:pt>
                <c:pt idx="64">
                  <c:v>-0.45690191000000624</c:v>
                </c:pt>
                <c:pt idx="65">
                  <c:v>-2.0607983100000027</c:v>
                </c:pt>
                <c:pt idx="66">
                  <c:v>0.47642560999999972</c:v>
                </c:pt>
                <c:pt idx="67">
                  <c:v>-30.599249780000008</c:v>
                </c:pt>
                <c:pt idx="68">
                  <c:v>-10.440672280000001</c:v>
                </c:pt>
                <c:pt idx="69">
                  <c:v>-13.34270574</c:v>
                </c:pt>
                <c:pt idx="70">
                  <c:v>9.3139385400000094</c:v>
                </c:pt>
                <c:pt idx="71">
                  <c:v>4.6097185300000092</c:v>
                </c:pt>
                <c:pt idx="72">
                  <c:v>0.32249541999999565</c:v>
                </c:pt>
                <c:pt idx="73">
                  <c:v>-3.2340961900000025</c:v>
                </c:pt>
                <c:pt idx="74">
                  <c:v>13.934431140000001</c:v>
                </c:pt>
                <c:pt idx="75">
                  <c:v>15.159154000000001</c:v>
                </c:pt>
                <c:pt idx="76">
                  <c:v>15.949818089999994</c:v>
                </c:pt>
                <c:pt idx="77">
                  <c:v>11.31596897</c:v>
                </c:pt>
                <c:pt idx="78">
                  <c:v>0.87537020999999982</c:v>
                </c:pt>
                <c:pt idx="79">
                  <c:v>1.5658999900000055</c:v>
                </c:pt>
                <c:pt idx="80">
                  <c:v>1.9462492300000065</c:v>
                </c:pt>
                <c:pt idx="81">
                  <c:v>25.628752840000004</c:v>
                </c:pt>
                <c:pt idx="82">
                  <c:v>9.2132522400000028</c:v>
                </c:pt>
                <c:pt idx="83">
                  <c:v>8.6566486000000111</c:v>
                </c:pt>
                <c:pt idx="84">
                  <c:v>15.483682240000007</c:v>
                </c:pt>
                <c:pt idx="85">
                  <c:v>1.0614389100000494</c:v>
                </c:pt>
                <c:pt idx="86">
                  <c:v>1.1008712100000366</c:v>
                </c:pt>
                <c:pt idx="87">
                  <c:v>0.93301371999996263</c:v>
                </c:pt>
                <c:pt idx="88">
                  <c:v>0.14364584000003333</c:v>
                </c:pt>
                <c:pt idx="89">
                  <c:v>2.5048818999999867</c:v>
                </c:pt>
                <c:pt idx="90">
                  <c:v>1.8045509199999969</c:v>
                </c:pt>
                <c:pt idx="91">
                  <c:v>0.86602996999999959</c:v>
                </c:pt>
                <c:pt idx="92">
                  <c:v>0.30407000000002427</c:v>
                </c:pt>
                <c:pt idx="93">
                  <c:v>0.86369092000006731</c:v>
                </c:pt>
                <c:pt idx="94">
                  <c:v>0.39102716000002147</c:v>
                </c:pt>
                <c:pt idx="95">
                  <c:v>0.5023873300001469</c:v>
                </c:pt>
                <c:pt idx="96">
                  <c:v>0.57864696000012827</c:v>
                </c:pt>
                <c:pt idx="97">
                  <c:v>0.95446961999982705</c:v>
                </c:pt>
                <c:pt idx="98">
                  <c:v>0.4406761100001404</c:v>
                </c:pt>
                <c:pt idx="99">
                  <c:v>28.300000000000182</c:v>
                </c:pt>
                <c:pt idx="100">
                  <c:v>62.400000000000091</c:v>
                </c:pt>
                <c:pt idx="101">
                  <c:v>-54.599999999999909</c:v>
                </c:pt>
                <c:pt idx="102">
                  <c:v>-92</c:v>
                </c:pt>
                <c:pt idx="103">
                  <c:v>175</c:v>
                </c:pt>
                <c:pt idx="104">
                  <c:v>-292</c:v>
                </c:pt>
                <c:pt idx="105">
                  <c:v>-775.10000000000036</c:v>
                </c:pt>
                <c:pt idx="106">
                  <c:v>-618.19999999999982</c:v>
                </c:pt>
                <c:pt idx="107">
                  <c:v>-594.69999999999982</c:v>
                </c:pt>
                <c:pt idx="108">
                  <c:v>-1029.3999999999996</c:v>
                </c:pt>
                <c:pt idx="109">
                  <c:v>-1819.6999999999989</c:v>
                </c:pt>
                <c:pt idx="110">
                  <c:v>-1240</c:v>
                </c:pt>
                <c:pt idx="111">
                  <c:v>-1706.6999999999989</c:v>
                </c:pt>
                <c:pt idx="112">
                  <c:v>-1480.7999999999993</c:v>
                </c:pt>
                <c:pt idx="113">
                  <c:v>-1004.5999999999985</c:v>
                </c:pt>
                <c:pt idx="114">
                  <c:v>-1218</c:v>
                </c:pt>
                <c:pt idx="115">
                  <c:v>-1591</c:v>
                </c:pt>
                <c:pt idx="116">
                  <c:v>-2915.2000000000007</c:v>
                </c:pt>
                <c:pt idx="117">
                  <c:v>-2985.7000000000007</c:v>
                </c:pt>
                <c:pt idx="118">
                  <c:v>-2243.6000000000022</c:v>
                </c:pt>
                <c:pt idx="119">
                  <c:v>-4146.5999999999985</c:v>
                </c:pt>
                <c:pt idx="120">
                  <c:v>-1980.7000000000044</c:v>
                </c:pt>
                <c:pt idx="121">
                  <c:v>-1740.3000000000029</c:v>
                </c:pt>
                <c:pt idx="122">
                  <c:v>-523</c:v>
                </c:pt>
                <c:pt idx="123">
                  <c:v>1211</c:v>
                </c:pt>
                <c:pt idx="124">
                  <c:v>-2177</c:v>
                </c:pt>
                <c:pt idx="125">
                  <c:v>-10742</c:v>
                </c:pt>
                <c:pt idx="126">
                  <c:v>-12145</c:v>
                </c:pt>
                <c:pt idx="127">
                  <c:v>-10535</c:v>
                </c:pt>
                <c:pt idx="128">
                  <c:v>-9048</c:v>
                </c:pt>
                <c:pt idx="129">
                  <c:v>-7278</c:v>
                </c:pt>
                <c:pt idx="130">
                  <c:v>-4831</c:v>
                </c:pt>
                <c:pt idx="131">
                  <c:v>-3465</c:v>
                </c:pt>
                <c:pt idx="132">
                  <c:v>-4505</c:v>
                </c:pt>
                <c:pt idx="133">
                  <c:v>1164</c:v>
                </c:pt>
                <c:pt idx="134">
                  <c:v>25</c:v>
                </c:pt>
                <c:pt idx="135">
                  <c:v>-37</c:v>
                </c:pt>
                <c:pt idx="136">
                  <c:v>-3573</c:v>
                </c:pt>
                <c:pt idx="137">
                  <c:v>-5866</c:v>
                </c:pt>
                <c:pt idx="138">
                  <c:v>-886</c:v>
                </c:pt>
                <c:pt idx="139">
                  <c:v>-4036</c:v>
                </c:pt>
                <c:pt idx="140">
                  <c:v>-1827</c:v>
                </c:pt>
                <c:pt idx="141">
                  <c:v>-537</c:v>
                </c:pt>
                <c:pt idx="142">
                  <c:v>-9390</c:v>
                </c:pt>
                <c:pt idx="143">
                  <c:v>-17701</c:v>
                </c:pt>
                <c:pt idx="144">
                  <c:v>-32416</c:v>
                </c:pt>
                <c:pt idx="145">
                  <c:v>-21869</c:v>
                </c:pt>
                <c:pt idx="146">
                  <c:v>-15284</c:v>
                </c:pt>
                <c:pt idx="147">
                  <c:v>-12107</c:v>
                </c:pt>
                <c:pt idx="148">
                  <c:v>-14626</c:v>
                </c:pt>
                <c:pt idx="149">
                  <c:v>-6263</c:v>
                </c:pt>
                <c:pt idx="150">
                  <c:v>-3573</c:v>
                </c:pt>
                <c:pt idx="151">
                  <c:v>-6350</c:v>
                </c:pt>
                <c:pt idx="152">
                  <c:v>-9622</c:v>
                </c:pt>
                <c:pt idx="153">
                  <c:v>-11593</c:v>
                </c:pt>
              </c:numCache>
            </c:numRef>
          </c:val>
          <c:smooth val="0"/>
          <c:extLst>
            <c:ext xmlns:c16="http://schemas.microsoft.com/office/drawing/2014/chart" uri="{C3380CC4-5D6E-409C-BE32-E72D297353CC}">
              <c16:uniqueId val="{00000000-A070-1346-9B6B-7D9BF1C116A9}"/>
            </c:ext>
          </c:extLst>
        </c:ser>
        <c:dLbls>
          <c:showLegendKey val="0"/>
          <c:showVal val="0"/>
          <c:showCatName val="0"/>
          <c:showSerName val="0"/>
          <c:showPercent val="0"/>
          <c:showBubbleSize val="0"/>
        </c:dLbls>
        <c:marker val="1"/>
        <c:smooth val="0"/>
        <c:axId val="967610127"/>
        <c:axId val="967109039"/>
      </c:lineChart>
      <c:lineChart>
        <c:grouping val="standard"/>
        <c:varyColors val="0"/>
        <c:ser>
          <c:idx val="1"/>
          <c:order val="1"/>
          <c:tx>
            <c:strRef>
              <c:f>' Figures 7 to 9'!$BA$2</c:f>
              <c:strCache>
                <c:ptCount val="1"/>
                <c:pt idx="0">
                  <c:v>Deficit to GDP (%)</c:v>
                </c:pt>
              </c:strCache>
            </c:strRef>
          </c:tx>
          <c:spPr>
            <a:ln w="28575" cap="rnd">
              <a:solidFill>
                <a:schemeClr val="accent2"/>
              </a:solidFill>
              <a:round/>
            </a:ln>
            <a:effectLst/>
          </c:spPr>
          <c:marker>
            <c:symbol val="none"/>
          </c:marker>
          <c:cat>
            <c:numRef>
              <c:f>' Figures 7 to 9'!$AY$3:$AY$156</c:f>
              <c:numCache>
                <c:formatCode>General</c:formatCode>
                <c:ptCount val="154"/>
                <c:pt idx="0">
                  <c:v>1867</c:v>
                </c:pt>
                <c:pt idx="1">
                  <c:v>1868</c:v>
                </c:pt>
                <c:pt idx="2">
                  <c:v>1869</c:v>
                </c:pt>
                <c:pt idx="3">
                  <c:v>1870</c:v>
                </c:pt>
                <c:pt idx="4">
                  <c:v>1871</c:v>
                </c:pt>
                <c:pt idx="5">
                  <c:v>1872</c:v>
                </c:pt>
                <c:pt idx="6">
                  <c:v>1873</c:v>
                </c:pt>
                <c:pt idx="7">
                  <c:v>1874</c:v>
                </c:pt>
                <c:pt idx="8">
                  <c:v>1875</c:v>
                </c:pt>
                <c:pt idx="9">
                  <c:v>1876</c:v>
                </c:pt>
                <c:pt idx="10">
                  <c:v>1877</c:v>
                </c:pt>
                <c:pt idx="11">
                  <c:v>1878</c:v>
                </c:pt>
                <c:pt idx="12">
                  <c:v>1879</c:v>
                </c:pt>
                <c:pt idx="13">
                  <c:v>1880</c:v>
                </c:pt>
                <c:pt idx="14">
                  <c:v>1881</c:v>
                </c:pt>
                <c:pt idx="15">
                  <c:v>1882</c:v>
                </c:pt>
                <c:pt idx="16">
                  <c:v>1883</c:v>
                </c:pt>
                <c:pt idx="17">
                  <c:v>1884</c:v>
                </c:pt>
                <c:pt idx="18">
                  <c:v>1885</c:v>
                </c:pt>
                <c:pt idx="19">
                  <c:v>1886</c:v>
                </c:pt>
                <c:pt idx="20">
                  <c:v>1887</c:v>
                </c:pt>
                <c:pt idx="21">
                  <c:v>1888</c:v>
                </c:pt>
                <c:pt idx="22">
                  <c:v>1889</c:v>
                </c:pt>
                <c:pt idx="23">
                  <c:v>1890</c:v>
                </c:pt>
                <c:pt idx="24">
                  <c:v>1891</c:v>
                </c:pt>
                <c:pt idx="25">
                  <c:v>1892</c:v>
                </c:pt>
                <c:pt idx="26">
                  <c:v>1893</c:v>
                </c:pt>
                <c:pt idx="27">
                  <c:v>1894</c:v>
                </c:pt>
                <c:pt idx="28">
                  <c:v>1895</c:v>
                </c:pt>
                <c:pt idx="29">
                  <c:v>1896</c:v>
                </c:pt>
                <c:pt idx="30">
                  <c:v>1897</c:v>
                </c:pt>
                <c:pt idx="31">
                  <c:v>1898</c:v>
                </c:pt>
                <c:pt idx="32">
                  <c:v>1899</c:v>
                </c:pt>
                <c:pt idx="33">
                  <c:v>1900</c:v>
                </c:pt>
                <c:pt idx="34">
                  <c:v>1901</c:v>
                </c:pt>
                <c:pt idx="35">
                  <c:v>1902</c:v>
                </c:pt>
                <c:pt idx="36">
                  <c:v>1903</c:v>
                </c:pt>
                <c:pt idx="37">
                  <c:v>1904</c:v>
                </c:pt>
                <c:pt idx="38">
                  <c:v>1905</c:v>
                </c:pt>
                <c:pt idx="39">
                  <c:v>1906</c:v>
                </c:pt>
                <c:pt idx="40">
                  <c:v>1907</c:v>
                </c:pt>
                <c:pt idx="41">
                  <c:v>1908</c:v>
                </c:pt>
                <c:pt idx="42">
                  <c:v>1909</c:v>
                </c:pt>
                <c:pt idx="43">
                  <c:v>1910</c:v>
                </c:pt>
                <c:pt idx="44">
                  <c:v>1911</c:v>
                </c:pt>
                <c:pt idx="45">
                  <c:v>1912</c:v>
                </c:pt>
                <c:pt idx="46">
                  <c:v>1913</c:v>
                </c:pt>
                <c:pt idx="47">
                  <c:v>1914</c:v>
                </c:pt>
                <c:pt idx="48">
                  <c:v>1915</c:v>
                </c:pt>
                <c:pt idx="49">
                  <c:v>1916</c:v>
                </c:pt>
                <c:pt idx="50">
                  <c:v>1917</c:v>
                </c:pt>
                <c:pt idx="51">
                  <c:v>1918</c:v>
                </c:pt>
                <c:pt idx="52">
                  <c:v>1919</c:v>
                </c:pt>
                <c:pt idx="53">
                  <c:v>1920</c:v>
                </c:pt>
                <c:pt idx="54">
                  <c:v>1921</c:v>
                </c:pt>
                <c:pt idx="55">
                  <c:v>1922</c:v>
                </c:pt>
                <c:pt idx="56">
                  <c:v>1923</c:v>
                </c:pt>
                <c:pt idx="57">
                  <c:v>1924</c:v>
                </c:pt>
                <c:pt idx="58">
                  <c:v>1925</c:v>
                </c:pt>
                <c:pt idx="59">
                  <c:v>1926</c:v>
                </c:pt>
                <c:pt idx="60">
                  <c:v>1927</c:v>
                </c:pt>
                <c:pt idx="61">
                  <c:v>1928</c:v>
                </c:pt>
                <c:pt idx="62">
                  <c:v>1929</c:v>
                </c:pt>
                <c:pt idx="63">
                  <c:v>1930</c:v>
                </c:pt>
                <c:pt idx="64">
                  <c:v>1931</c:v>
                </c:pt>
                <c:pt idx="65">
                  <c:v>1932</c:v>
                </c:pt>
                <c:pt idx="66">
                  <c:v>1933</c:v>
                </c:pt>
                <c:pt idx="67">
                  <c:v>1934</c:v>
                </c:pt>
                <c:pt idx="68">
                  <c:v>1935</c:v>
                </c:pt>
                <c:pt idx="69">
                  <c:v>1936</c:v>
                </c:pt>
                <c:pt idx="70">
                  <c:v>1937</c:v>
                </c:pt>
                <c:pt idx="71">
                  <c:v>1938</c:v>
                </c:pt>
                <c:pt idx="72">
                  <c:v>1939</c:v>
                </c:pt>
                <c:pt idx="73">
                  <c:v>1940</c:v>
                </c:pt>
                <c:pt idx="74">
                  <c:v>1941</c:v>
                </c:pt>
                <c:pt idx="75">
                  <c:v>1942</c:v>
                </c:pt>
                <c:pt idx="76">
                  <c:v>1943</c:v>
                </c:pt>
                <c:pt idx="77">
                  <c:v>1944</c:v>
                </c:pt>
                <c:pt idx="78">
                  <c:v>1945</c:v>
                </c:pt>
                <c:pt idx="79">
                  <c:v>1946</c:v>
                </c:pt>
                <c:pt idx="80">
                  <c:v>1947</c:v>
                </c:pt>
                <c:pt idx="81">
                  <c:v>1948</c:v>
                </c:pt>
                <c:pt idx="82">
                  <c:v>1949</c:v>
                </c:pt>
                <c:pt idx="83">
                  <c:v>1950</c:v>
                </c:pt>
                <c:pt idx="84">
                  <c:v>1951</c:v>
                </c:pt>
                <c:pt idx="85">
                  <c:v>1952</c:v>
                </c:pt>
                <c:pt idx="86">
                  <c:v>1953</c:v>
                </c:pt>
                <c:pt idx="87">
                  <c:v>1954</c:v>
                </c:pt>
                <c:pt idx="88">
                  <c:v>1955</c:v>
                </c:pt>
                <c:pt idx="89">
                  <c:v>1956</c:v>
                </c:pt>
                <c:pt idx="90">
                  <c:v>1957</c:v>
                </c:pt>
                <c:pt idx="91">
                  <c:v>1958</c:v>
                </c:pt>
                <c:pt idx="92">
                  <c:v>1959</c:v>
                </c:pt>
                <c:pt idx="93">
                  <c:v>1960</c:v>
                </c:pt>
                <c:pt idx="94">
                  <c:v>1961</c:v>
                </c:pt>
                <c:pt idx="95">
                  <c:v>1962</c:v>
                </c:pt>
                <c:pt idx="96">
                  <c:v>1963</c:v>
                </c:pt>
                <c:pt idx="97">
                  <c:v>1964</c:v>
                </c:pt>
                <c:pt idx="98">
                  <c:v>1965</c:v>
                </c:pt>
                <c:pt idx="99">
                  <c:v>1966</c:v>
                </c:pt>
                <c:pt idx="100">
                  <c:v>1967</c:v>
                </c:pt>
                <c:pt idx="101">
                  <c:v>1968</c:v>
                </c:pt>
                <c:pt idx="102">
                  <c:v>1969</c:v>
                </c:pt>
                <c:pt idx="103">
                  <c:v>1970</c:v>
                </c:pt>
                <c:pt idx="104">
                  <c:v>1971</c:v>
                </c:pt>
                <c:pt idx="105">
                  <c:v>1972</c:v>
                </c:pt>
                <c:pt idx="106">
                  <c:v>1973</c:v>
                </c:pt>
                <c:pt idx="107">
                  <c:v>1974</c:v>
                </c:pt>
                <c:pt idx="108">
                  <c:v>1975</c:v>
                </c:pt>
                <c:pt idx="109">
                  <c:v>1976</c:v>
                </c:pt>
                <c:pt idx="110">
                  <c:v>1977</c:v>
                </c:pt>
                <c:pt idx="111">
                  <c:v>1978</c:v>
                </c:pt>
                <c:pt idx="112">
                  <c:v>1979</c:v>
                </c:pt>
                <c:pt idx="113">
                  <c:v>1980</c:v>
                </c:pt>
                <c:pt idx="114">
                  <c:v>1981</c:v>
                </c:pt>
                <c:pt idx="115">
                  <c:v>1982</c:v>
                </c:pt>
                <c:pt idx="116">
                  <c:v>1983</c:v>
                </c:pt>
                <c:pt idx="117">
                  <c:v>1984</c:v>
                </c:pt>
                <c:pt idx="118">
                  <c:v>1985</c:v>
                </c:pt>
                <c:pt idx="119">
                  <c:v>1986</c:v>
                </c:pt>
                <c:pt idx="120">
                  <c:v>1987</c:v>
                </c:pt>
                <c:pt idx="121">
                  <c:v>1988</c:v>
                </c:pt>
                <c:pt idx="122">
                  <c:v>1989</c:v>
                </c:pt>
                <c:pt idx="123">
                  <c:v>1990</c:v>
                </c:pt>
                <c:pt idx="124">
                  <c:v>1991</c:v>
                </c:pt>
                <c:pt idx="125">
                  <c:v>1992</c:v>
                </c:pt>
                <c:pt idx="126">
                  <c:v>1993</c:v>
                </c:pt>
                <c:pt idx="127">
                  <c:v>1994</c:v>
                </c:pt>
                <c:pt idx="128">
                  <c:v>1995</c:v>
                </c:pt>
                <c:pt idx="129">
                  <c:v>1996</c:v>
                </c:pt>
                <c:pt idx="130">
                  <c:v>1997</c:v>
                </c:pt>
                <c:pt idx="131">
                  <c:v>1998</c:v>
                </c:pt>
                <c:pt idx="132">
                  <c:v>1999</c:v>
                </c:pt>
                <c:pt idx="133">
                  <c:v>2000</c:v>
                </c:pt>
                <c:pt idx="134">
                  <c:v>2001</c:v>
                </c:pt>
                <c:pt idx="135">
                  <c:v>2002</c:v>
                </c:pt>
                <c:pt idx="136">
                  <c:v>2003</c:v>
                </c:pt>
                <c:pt idx="137">
                  <c:v>2004</c:v>
                </c:pt>
                <c:pt idx="138">
                  <c:v>2005</c:v>
                </c:pt>
                <c:pt idx="139">
                  <c:v>2006</c:v>
                </c:pt>
                <c:pt idx="140">
                  <c:v>2007</c:v>
                </c:pt>
                <c:pt idx="141">
                  <c:v>2008</c:v>
                </c:pt>
                <c:pt idx="142">
                  <c:v>2009</c:v>
                </c:pt>
                <c:pt idx="143">
                  <c:v>2010</c:v>
                </c:pt>
                <c:pt idx="144">
                  <c:v>2011</c:v>
                </c:pt>
                <c:pt idx="145">
                  <c:v>2012</c:v>
                </c:pt>
                <c:pt idx="146">
                  <c:v>2013</c:v>
                </c:pt>
                <c:pt idx="147">
                  <c:v>2014</c:v>
                </c:pt>
                <c:pt idx="148">
                  <c:v>2015</c:v>
                </c:pt>
                <c:pt idx="149">
                  <c:v>2016</c:v>
                </c:pt>
                <c:pt idx="150">
                  <c:v>2017</c:v>
                </c:pt>
                <c:pt idx="151">
                  <c:v>2018</c:v>
                </c:pt>
                <c:pt idx="152">
                  <c:v>2019</c:v>
                </c:pt>
                <c:pt idx="153">
                  <c:v>2020</c:v>
                </c:pt>
              </c:numCache>
            </c:numRef>
          </c:cat>
          <c:val>
            <c:numRef>
              <c:f>' Figures 7 to 9'!$BA$3:$BA$156</c:f>
              <c:numCache>
                <c:formatCode>0.0</c:formatCode>
                <c:ptCount val="154"/>
                <c:pt idx="0">
                  <c:v>8.2191022843501146E-2</c:v>
                </c:pt>
                <c:pt idx="1">
                  <c:v>0.68777845707556429</c:v>
                </c:pt>
                <c:pt idx="2">
                  <c:v>0.74598068811562146</c:v>
                </c:pt>
                <c:pt idx="3">
                  <c:v>0.57333127766875058</c:v>
                </c:pt>
                <c:pt idx="4">
                  <c:v>0.29774935280755577</c:v>
                </c:pt>
                <c:pt idx="5">
                  <c:v>0.44861270805261227</c:v>
                </c:pt>
                <c:pt idx="6">
                  <c:v>1.010426716058096E-2</c:v>
                </c:pt>
                <c:pt idx="7">
                  <c:v>-0.20797055597574615</c:v>
                </c:pt>
                <c:pt idx="8">
                  <c:v>-0.23557292288905191</c:v>
                </c:pt>
                <c:pt idx="9">
                  <c:v>-0.31053583272649143</c:v>
                </c:pt>
                <c:pt idx="10">
                  <c:v>-0.33750661264539306</c:v>
                </c:pt>
                <c:pt idx="11">
                  <c:v>-0.358525773129165</c:v>
                </c:pt>
                <c:pt idx="12">
                  <c:v>-0.34949047137480049</c:v>
                </c:pt>
                <c:pt idx="13">
                  <c:v>3.2578076748619747E-2</c:v>
                </c:pt>
                <c:pt idx="14">
                  <c:v>8.7428914645035744E-2</c:v>
                </c:pt>
                <c:pt idx="15">
                  <c:v>-1.4755532672555239E-2</c:v>
                </c:pt>
                <c:pt idx="16">
                  <c:v>-0.17397387283096016</c:v>
                </c:pt>
                <c:pt idx="17">
                  <c:v>-0.15750612977347092</c:v>
                </c:pt>
                <c:pt idx="18">
                  <c:v>-1.4683633779299118E-2</c:v>
                </c:pt>
                <c:pt idx="19">
                  <c:v>-1.3914899834829096E-2</c:v>
                </c:pt>
                <c:pt idx="20">
                  <c:v>2.8506754826270738E-2</c:v>
                </c:pt>
                <c:pt idx="21">
                  <c:v>2.190690485941478E-2</c:v>
                </c:pt>
                <c:pt idx="22">
                  <c:v>-4.1712677101983647E-2</c:v>
                </c:pt>
                <c:pt idx="23">
                  <c:v>-0.1642705294874017</c:v>
                </c:pt>
                <c:pt idx="24">
                  <c:v>-6.7210904087940532E-3</c:v>
                </c:pt>
                <c:pt idx="25">
                  <c:v>0.20206714534693337</c:v>
                </c:pt>
                <c:pt idx="26">
                  <c:v>6.4429235498897799E-2</c:v>
                </c:pt>
                <c:pt idx="27">
                  <c:v>-0.14106811666502683</c:v>
                </c:pt>
                <c:pt idx="28">
                  <c:v>-6.5102146022788354E-2</c:v>
                </c:pt>
                <c:pt idx="29">
                  <c:v>-7.8985880380841395E-2</c:v>
                </c:pt>
                <c:pt idx="30">
                  <c:v>0.12351229654496479</c:v>
                </c:pt>
                <c:pt idx="31">
                  <c:v>-4.8164803413998945E-2</c:v>
                </c:pt>
                <c:pt idx="32">
                  <c:v>0.11122409904886835</c:v>
                </c:pt>
                <c:pt idx="33">
                  <c:v>4.9621125017414822E-2</c:v>
                </c:pt>
                <c:pt idx="34">
                  <c:v>0.10261604857475161</c:v>
                </c:pt>
                <c:pt idx="35">
                  <c:v>-1.1460179622481064E-2</c:v>
                </c:pt>
                <c:pt idx="36">
                  <c:v>0.11667492440838782</c:v>
                </c:pt>
                <c:pt idx="37">
                  <c:v>0.16989153613282962</c:v>
                </c:pt>
                <c:pt idx="38">
                  <c:v>0.10838584149093797</c:v>
                </c:pt>
                <c:pt idx="39">
                  <c:v>6.6948076717346303E-2</c:v>
                </c:pt>
                <c:pt idx="40">
                  <c:v>8.3454511481539373E-2</c:v>
                </c:pt>
                <c:pt idx="41">
                  <c:v>6.5954769955878781E-3</c:v>
                </c:pt>
                <c:pt idx="42">
                  <c:v>-8.6880208375198602E-3</c:v>
                </c:pt>
                <c:pt idx="43">
                  <c:v>4.0991737987146999E-4</c:v>
                </c:pt>
                <c:pt idx="44">
                  <c:v>-2.6543124098928662E-2</c:v>
                </c:pt>
                <c:pt idx="45">
                  <c:v>-2.3471663445586589E-2</c:v>
                </c:pt>
                <c:pt idx="46">
                  <c:v>2.8743310034506409E-2</c:v>
                </c:pt>
                <c:pt idx="47">
                  <c:v>-6.7825896818382303E-2</c:v>
                </c:pt>
                <c:pt idx="48">
                  <c:v>2.4018032152757232E-2</c:v>
                </c:pt>
                <c:pt idx="49">
                  <c:v>8.3289055739970724E-2</c:v>
                </c:pt>
                <c:pt idx="50">
                  <c:v>0.10440023137200923</c:v>
                </c:pt>
                <c:pt idx="51">
                  <c:v>0.10105318984103775</c:v>
                </c:pt>
                <c:pt idx="52">
                  <c:v>-8.4985942120494526E-2</c:v>
                </c:pt>
                <c:pt idx="53">
                  <c:v>-3.7744293636286327E-2</c:v>
                </c:pt>
                <c:pt idx="54">
                  <c:v>3.9824148943462319E-2</c:v>
                </c:pt>
                <c:pt idx="55">
                  <c:v>5.9817468537303915E-2</c:v>
                </c:pt>
                <c:pt idx="56">
                  <c:v>-0.79376506289753879</c:v>
                </c:pt>
                <c:pt idx="57">
                  <c:v>-0.44767099915243547</c:v>
                </c:pt>
                <c:pt idx="58">
                  <c:v>-0.24327399243918268</c:v>
                </c:pt>
                <c:pt idx="59">
                  <c:v>-3.6907181296563257E-2</c:v>
                </c:pt>
                <c:pt idx="60">
                  <c:v>1.512935514480419E-2</c:v>
                </c:pt>
                <c:pt idx="61">
                  <c:v>8.8440803528078739E-3</c:v>
                </c:pt>
                <c:pt idx="62">
                  <c:v>0.10047497262773725</c:v>
                </c:pt>
                <c:pt idx="63">
                  <c:v>-2.6159523083581968E-2</c:v>
                </c:pt>
                <c:pt idx="64">
                  <c:v>-2.2345396569221108E-2</c:v>
                </c:pt>
                <c:pt idx="65">
                  <c:v>-0.12292492792887925</c:v>
                </c:pt>
                <c:pt idx="66">
                  <c:v>3.1135815176652249E-2</c:v>
                </c:pt>
                <c:pt idx="67">
                  <c:v>-1.7785649639686461</c:v>
                </c:pt>
                <c:pt idx="68">
                  <c:v>-0.5627624185152007</c:v>
                </c:pt>
                <c:pt idx="69">
                  <c:v>-0.66538233723256079</c:v>
                </c:pt>
                <c:pt idx="70">
                  <c:v>0.41376028754619559</c:v>
                </c:pt>
                <c:pt idx="71">
                  <c:v>0.20307550552808845</c:v>
                </c:pt>
                <c:pt idx="72">
                  <c:v>1.33445644437822E-2</c:v>
                </c:pt>
                <c:pt idx="73">
                  <c:v>-0.11262125629906367</c:v>
                </c:pt>
                <c:pt idx="74">
                  <c:v>0.39737137132512723</c:v>
                </c:pt>
                <c:pt idx="75">
                  <c:v>0.35137264337140012</c:v>
                </c:pt>
                <c:pt idx="76">
                  <c:v>0.34397574264023684</c:v>
                </c:pt>
                <c:pt idx="77">
                  <c:v>0.22814692754843402</c:v>
                </c:pt>
                <c:pt idx="78">
                  <c:v>1.7656093223472145E-2</c:v>
                </c:pt>
                <c:pt idx="79">
                  <c:v>3.1314010395075781E-2</c:v>
                </c:pt>
                <c:pt idx="80">
                  <c:v>3.3969867907996498E-2</c:v>
                </c:pt>
                <c:pt idx="81">
                  <c:v>0.39048821385838961</c:v>
                </c:pt>
                <c:pt idx="82">
                  <c:v>0.12922506552596028</c:v>
                </c:pt>
                <c:pt idx="83">
                  <c:v>0.10333298636932819</c:v>
                </c:pt>
                <c:pt idx="84">
                  <c:v>0.16054283587258342</c:v>
                </c:pt>
                <c:pt idx="85">
                  <c:v>1.0264373948361372E-2</c:v>
                </c:pt>
                <c:pt idx="86">
                  <c:v>9.933688347079429E-3</c:v>
                </c:pt>
                <c:pt idx="87">
                  <c:v>8.3623611447210602E-3</c:v>
                </c:pt>
                <c:pt idx="88">
                  <c:v>1.1536799158309975E-3</c:v>
                </c:pt>
                <c:pt idx="89">
                  <c:v>1.8023585747384382E-2</c:v>
                </c:pt>
                <c:pt idx="90">
                  <c:v>1.2426068322510876E-2</c:v>
                </c:pt>
                <c:pt idx="91">
                  <c:v>5.798194788500419E-3</c:v>
                </c:pt>
                <c:pt idx="92">
                  <c:v>1.8944581165697286E-3</c:v>
                </c:pt>
                <c:pt idx="93">
                  <c:v>5.2699427664901297E-3</c:v>
                </c:pt>
                <c:pt idx="94">
                  <c:v>2.2897883703227821E-3</c:v>
                </c:pt>
                <c:pt idx="95">
                  <c:v>2.7167967055854014E-3</c:v>
                </c:pt>
                <c:pt idx="96">
                  <c:v>2.928108573106338E-3</c:v>
                </c:pt>
                <c:pt idx="97">
                  <c:v>4.3882450139298554E-3</c:v>
                </c:pt>
                <c:pt idx="98">
                  <c:v>1.8419680072902769E-3</c:v>
                </c:pt>
                <c:pt idx="99">
                  <c:v>0.10554070029797601</c:v>
                </c:pt>
                <c:pt idx="100">
                  <c:v>0.21433282040008825</c:v>
                </c:pt>
                <c:pt idx="101">
                  <c:v>-0.16980568755753461</c:v>
                </c:pt>
                <c:pt idx="102">
                  <c:v>-0.25874239944201638</c:v>
                </c:pt>
                <c:pt idx="103">
                  <c:v>0.4601908608724693</c:v>
                </c:pt>
                <c:pt idx="104">
                  <c:v>-0.70269164591079181</c:v>
                </c:pt>
                <c:pt idx="105">
                  <c:v>-1.655414857513867</c:v>
                </c:pt>
                <c:pt idx="106">
                  <c:v>-1.1446176862133</c:v>
                </c:pt>
                <c:pt idx="107">
                  <c:v>-0.94266946492768655</c:v>
                </c:pt>
                <c:pt idx="108">
                  <c:v>-1.4745717310245932</c:v>
                </c:pt>
                <c:pt idx="109">
                  <c:v>-2.2724434542838861</c:v>
                </c:pt>
                <c:pt idx="110">
                  <c:v>-1.43010038382049</c:v>
                </c:pt>
                <c:pt idx="111">
                  <c:v>-1.8032629264483833</c:v>
                </c:pt>
                <c:pt idx="112">
                  <c:v>-1.3854401541872883</c:v>
                </c:pt>
                <c:pt idx="113">
                  <c:v>-0.85301135254009786</c:v>
                </c:pt>
                <c:pt idx="114">
                  <c:v>-0.91893319250066008</c:v>
                </c:pt>
                <c:pt idx="115">
                  <c:v>-1.13447565262655</c:v>
                </c:pt>
                <c:pt idx="116">
                  <c:v>-1.8592785346191136</c:v>
                </c:pt>
                <c:pt idx="117">
                  <c:v>-1.6963529859607862</c:v>
                </c:pt>
                <c:pt idx="118">
                  <c:v>-1.1573121224782461</c:v>
                </c:pt>
                <c:pt idx="119">
                  <c:v>-1.9447518994465802</c:v>
                </c:pt>
                <c:pt idx="120">
                  <c:v>-0.83939347708164003</c:v>
                </c:pt>
                <c:pt idx="121">
                  <c:v>-0.66737994984008764</c:v>
                </c:pt>
                <c:pt idx="122">
                  <c:v>-0.18461777413797972</c:v>
                </c:pt>
                <c:pt idx="123">
                  <c:v>0.42074615561006456</c:v>
                </c:pt>
                <c:pt idx="124">
                  <c:v>-0.75405690930188252</c:v>
                </c:pt>
                <c:pt idx="125">
                  <c:v>-3.6599285186182087</c:v>
                </c:pt>
                <c:pt idx="126">
                  <c:v>-4.0128198774181829</c:v>
                </c:pt>
                <c:pt idx="127">
                  <c:v>-3.2880774032459428</c:v>
                </c:pt>
                <c:pt idx="128">
                  <c:v>-2.6780164682621899</c:v>
                </c:pt>
                <c:pt idx="129">
                  <c:v>-2.0895719506978159</c:v>
                </c:pt>
                <c:pt idx="130">
                  <c:v>-1.3073894158559192</c:v>
                </c:pt>
                <c:pt idx="131">
                  <c:v>-0.88878058790334991</c:v>
                </c:pt>
                <c:pt idx="132">
                  <c:v>-1.0754844454630312</c:v>
                </c:pt>
                <c:pt idx="133">
                  <c:v>0.25700413547032419</c:v>
                </c:pt>
                <c:pt idx="134">
                  <c:v>5.3209829771112601E-3</c:v>
                </c:pt>
                <c:pt idx="135">
                  <c:v>-7.4650956339278509E-3</c:v>
                </c:pt>
                <c:pt idx="136">
                  <c:v>-0.70021067071677034</c:v>
                </c:pt>
                <c:pt idx="137">
                  <c:v>-1.0982756361049222</c:v>
                </c:pt>
                <c:pt idx="138">
                  <c:v>-0.1589648267893411</c:v>
                </c:pt>
                <c:pt idx="139">
                  <c:v>-0.69711567525740259</c:v>
                </c:pt>
                <c:pt idx="140">
                  <c:v>-0.30328232147926076</c:v>
                </c:pt>
                <c:pt idx="141">
                  <c:v>-8.81591000876666E-2</c:v>
                </c:pt>
                <c:pt idx="142">
                  <c:v>-1.5688672577904534</c:v>
                </c:pt>
                <c:pt idx="143">
                  <c:v>-2.8024051827318268</c:v>
                </c:pt>
                <c:pt idx="144">
                  <c:v>-4.908272716811318</c:v>
                </c:pt>
                <c:pt idx="145">
                  <c:v>-3.2122927594518726</c:v>
                </c:pt>
                <c:pt idx="146">
                  <c:v>-2.1953713917999629</c:v>
                </c:pt>
                <c:pt idx="147">
                  <c:v>-1.6652407976430523</c:v>
                </c:pt>
                <c:pt idx="148">
                  <c:v>-1.9233728063542577</c:v>
                </c:pt>
                <c:pt idx="149">
                  <c:v>-0.79203388180067258</c:v>
                </c:pt>
                <c:pt idx="150">
                  <c:v>-0.43310193350376192</c:v>
                </c:pt>
                <c:pt idx="151">
                  <c:v>-0.7382828123110694</c:v>
                </c:pt>
                <c:pt idx="152">
                  <c:v>-1.0784263179956648</c:v>
                </c:pt>
                <c:pt idx="153">
                  <c:v>-1.3372321037211341</c:v>
                </c:pt>
              </c:numCache>
            </c:numRef>
          </c:val>
          <c:smooth val="0"/>
          <c:extLst>
            <c:ext xmlns:c16="http://schemas.microsoft.com/office/drawing/2014/chart" uri="{C3380CC4-5D6E-409C-BE32-E72D297353CC}">
              <c16:uniqueId val="{00000001-A070-1346-9B6B-7D9BF1C116A9}"/>
            </c:ext>
          </c:extLst>
        </c:ser>
        <c:dLbls>
          <c:showLegendKey val="0"/>
          <c:showVal val="0"/>
          <c:showCatName val="0"/>
          <c:showSerName val="0"/>
          <c:showPercent val="0"/>
          <c:showBubbleSize val="0"/>
        </c:dLbls>
        <c:marker val="1"/>
        <c:smooth val="0"/>
        <c:axId val="976278943"/>
        <c:axId val="972729311"/>
      </c:lineChart>
      <c:catAx>
        <c:axId val="967610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967109039"/>
        <c:crosses val="autoZero"/>
        <c:auto val="1"/>
        <c:lblAlgn val="ctr"/>
        <c:lblOffset val="100"/>
        <c:noMultiLvlLbl val="0"/>
      </c:catAx>
      <c:valAx>
        <c:axId val="96710903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Deficit</a:t>
                </a:r>
                <a:r>
                  <a:rPr lang="en-US" sz="1400" b="1" baseline="0"/>
                  <a:t> ($millions)</a:t>
                </a:r>
                <a:endParaRPr lang="en-US" sz="1400" b="1"/>
              </a:p>
            </c:rich>
          </c:tx>
          <c:layout>
            <c:manualLayout>
              <c:xMode val="edge"/>
              <c:yMode val="edge"/>
              <c:x val="1.0550996483001172E-2"/>
              <c:y val="0.46538644751668251"/>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967610127"/>
        <c:crosses val="autoZero"/>
        <c:crossBetween val="between"/>
      </c:valAx>
      <c:valAx>
        <c:axId val="972729311"/>
        <c:scaling>
          <c:orientation val="minMax"/>
        </c:scaling>
        <c:delete val="0"/>
        <c:axPos val="r"/>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Deficit</a:t>
                </a:r>
                <a:r>
                  <a:rPr lang="en-US" sz="1400" b="1" baseline="0"/>
                  <a:t> to GDP (%)</a:t>
                </a:r>
                <a:endParaRPr lang="en-US" sz="1400" b="1"/>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976278943"/>
        <c:crosses val="max"/>
        <c:crossBetween val="between"/>
      </c:valAx>
      <c:catAx>
        <c:axId val="976278943"/>
        <c:scaling>
          <c:orientation val="minMax"/>
        </c:scaling>
        <c:delete val="1"/>
        <c:axPos val="b"/>
        <c:numFmt formatCode="General" sourceLinked="1"/>
        <c:majorTickMark val="out"/>
        <c:minorTickMark val="none"/>
        <c:tickLblPos val="nextTo"/>
        <c:crossAx val="972729311"/>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sysClr val="windowText" lastClr="000000">
                    <a:lumMod val="65000"/>
                    <a:lumOff val="35000"/>
                  </a:sysClr>
                </a:solidFill>
                <a:latin typeface="+mn-lt"/>
                <a:ea typeface="+mn-ea"/>
                <a:cs typeface="+mn-cs"/>
              </a:defRPr>
            </a:pPr>
            <a:r>
              <a:rPr lang="en-US" sz="1600" b="1" i="0" baseline="0">
                <a:effectLst/>
              </a:rPr>
              <a:t>Figure 9: Ontario Accummulated Deficit and Net Debt to GDP (%), 1867 to 2020</a:t>
            </a:r>
            <a:endParaRPr lang="en-CA" sz="160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sysClr val="windowText" lastClr="000000">
                    <a:lumMod val="65000"/>
                    <a:lumOff val="35000"/>
                  </a:sysClr>
                </a:solidFill>
                <a:latin typeface="+mn-lt"/>
                <a:ea typeface="+mn-ea"/>
                <a:cs typeface="+mn-cs"/>
              </a:defRPr>
            </a:pPr>
            <a:endParaRPr lang="en-US" sz="1600"/>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lineChart>
        <c:grouping val="standard"/>
        <c:varyColors val="0"/>
        <c:ser>
          <c:idx val="0"/>
          <c:order val="0"/>
          <c:tx>
            <c:strRef>
              <c:f>' Figures 7 to 9'!$AC$1</c:f>
              <c:strCache>
                <c:ptCount val="1"/>
                <c:pt idx="0">
                  <c:v>Accumulated Deficit to GDP (%) </c:v>
                </c:pt>
              </c:strCache>
            </c:strRef>
          </c:tx>
          <c:spPr>
            <a:ln w="28575" cap="rnd">
              <a:solidFill>
                <a:schemeClr val="accent1"/>
              </a:solidFill>
              <a:round/>
            </a:ln>
            <a:effectLst/>
          </c:spPr>
          <c:marker>
            <c:symbol val="none"/>
          </c:marker>
          <c:cat>
            <c:numRef>
              <c:f>' Figures 7 to 9'!$AB$2:$AB$155</c:f>
              <c:numCache>
                <c:formatCode>General</c:formatCode>
                <c:ptCount val="154"/>
                <c:pt idx="0">
                  <c:v>1867</c:v>
                </c:pt>
                <c:pt idx="1">
                  <c:v>1868</c:v>
                </c:pt>
                <c:pt idx="2">
                  <c:v>1869</c:v>
                </c:pt>
                <c:pt idx="3">
                  <c:v>1870</c:v>
                </c:pt>
                <c:pt idx="4">
                  <c:v>1871</c:v>
                </c:pt>
                <c:pt idx="5">
                  <c:v>1872</c:v>
                </c:pt>
                <c:pt idx="6">
                  <c:v>1873</c:v>
                </c:pt>
                <c:pt idx="7">
                  <c:v>1874</c:v>
                </c:pt>
                <c:pt idx="8">
                  <c:v>1875</c:v>
                </c:pt>
                <c:pt idx="9">
                  <c:v>1876</c:v>
                </c:pt>
                <c:pt idx="10">
                  <c:v>1877</c:v>
                </c:pt>
                <c:pt idx="11">
                  <c:v>1878</c:v>
                </c:pt>
                <c:pt idx="12">
                  <c:v>1879</c:v>
                </c:pt>
                <c:pt idx="13">
                  <c:v>1880</c:v>
                </c:pt>
                <c:pt idx="14">
                  <c:v>1881</c:v>
                </c:pt>
                <c:pt idx="15">
                  <c:v>1882</c:v>
                </c:pt>
                <c:pt idx="16">
                  <c:v>1883</c:v>
                </c:pt>
                <c:pt idx="17">
                  <c:v>1884</c:v>
                </c:pt>
                <c:pt idx="18">
                  <c:v>1885</c:v>
                </c:pt>
                <c:pt idx="19">
                  <c:v>1886</c:v>
                </c:pt>
                <c:pt idx="20">
                  <c:v>1887</c:v>
                </c:pt>
                <c:pt idx="21">
                  <c:v>1888</c:v>
                </c:pt>
                <c:pt idx="22">
                  <c:v>1889</c:v>
                </c:pt>
                <c:pt idx="23">
                  <c:v>1890</c:v>
                </c:pt>
                <c:pt idx="24">
                  <c:v>1891</c:v>
                </c:pt>
                <c:pt idx="25">
                  <c:v>1892</c:v>
                </c:pt>
                <c:pt idx="26">
                  <c:v>1893</c:v>
                </c:pt>
                <c:pt idx="27">
                  <c:v>1894</c:v>
                </c:pt>
                <c:pt idx="28">
                  <c:v>1895</c:v>
                </c:pt>
                <c:pt idx="29">
                  <c:v>1896</c:v>
                </c:pt>
                <c:pt idx="30">
                  <c:v>1897</c:v>
                </c:pt>
                <c:pt idx="31">
                  <c:v>1898</c:v>
                </c:pt>
                <c:pt idx="32">
                  <c:v>1899</c:v>
                </c:pt>
                <c:pt idx="33">
                  <c:v>1900</c:v>
                </c:pt>
                <c:pt idx="34">
                  <c:v>1901</c:v>
                </c:pt>
                <c:pt idx="35">
                  <c:v>1902</c:v>
                </c:pt>
                <c:pt idx="36">
                  <c:v>1903</c:v>
                </c:pt>
                <c:pt idx="37">
                  <c:v>1904</c:v>
                </c:pt>
                <c:pt idx="38">
                  <c:v>1905</c:v>
                </c:pt>
                <c:pt idx="39">
                  <c:v>1906</c:v>
                </c:pt>
                <c:pt idx="40">
                  <c:v>1907</c:v>
                </c:pt>
                <c:pt idx="41">
                  <c:v>1908</c:v>
                </c:pt>
                <c:pt idx="42">
                  <c:v>1909</c:v>
                </c:pt>
                <c:pt idx="43">
                  <c:v>1910</c:v>
                </c:pt>
                <c:pt idx="44">
                  <c:v>1911</c:v>
                </c:pt>
                <c:pt idx="45">
                  <c:v>1912</c:v>
                </c:pt>
                <c:pt idx="46">
                  <c:v>1913</c:v>
                </c:pt>
                <c:pt idx="47">
                  <c:v>1914</c:v>
                </c:pt>
                <c:pt idx="48">
                  <c:v>1915</c:v>
                </c:pt>
                <c:pt idx="49">
                  <c:v>1916</c:v>
                </c:pt>
                <c:pt idx="50">
                  <c:v>1917</c:v>
                </c:pt>
                <c:pt idx="51">
                  <c:v>1918</c:v>
                </c:pt>
                <c:pt idx="52">
                  <c:v>1919</c:v>
                </c:pt>
                <c:pt idx="53">
                  <c:v>1920</c:v>
                </c:pt>
                <c:pt idx="54">
                  <c:v>1921</c:v>
                </c:pt>
                <c:pt idx="55">
                  <c:v>1922</c:v>
                </c:pt>
                <c:pt idx="56">
                  <c:v>1923</c:v>
                </c:pt>
                <c:pt idx="57">
                  <c:v>1924</c:v>
                </c:pt>
                <c:pt idx="58">
                  <c:v>1925</c:v>
                </c:pt>
                <c:pt idx="59">
                  <c:v>1926</c:v>
                </c:pt>
                <c:pt idx="60">
                  <c:v>1927</c:v>
                </c:pt>
                <c:pt idx="61">
                  <c:v>1928</c:v>
                </c:pt>
                <c:pt idx="62">
                  <c:v>1929</c:v>
                </c:pt>
                <c:pt idx="63">
                  <c:v>1930</c:v>
                </c:pt>
                <c:pt idx="64">
                  <c:v>1931</c:v>
                </c:pt>
                <c:pt idx="65">
                  <c:v>1932</c:v>
                </c:pt>
                <c:pt idx="66">
                  <c:v>1933</c:v>
                </c:pt>
                <c:pt idx="67">
                  <c:v>1934</c:v>
                </c:pt>
                <c:pt idx="68">
                  <c:v>1935</c:v>
                </c:pt>
                <c:pt idx="69">
                  <c:v>1936</c:v>
                </c:pt>
                <c:pt idx="70">
                  <c:v>1937</c:v>
                </c:pt>
                <c:pt idx="71">
                  <c:v>1938</c:v>
                </c:pt>
                <c:pt idx="72">
                  <c:v>1939</c:v>
                </c:pt>
                <c:pt idx="73">
                  <c:v>1940</c:v>
                </c:pt>
                <c:pt idx="74">
                  <c:v>1941</c:v>
                </c:pt>
                <c:pt idx="75">
                  <c:v>1942</c:v>
                </c:pt>
                <c:pt idx="76">
                  <c:v>1943</c:v>
                </c:pt>
                <c:pt idx="77">
                  <c:v>1944</c:v>
                </c:pt>
                <c:pt idx="78">
                  <c:v>1945</c:v>
                </c:pt>
                <c:pt idx="79">
                  <c:v>1946</c:v>
                </c:pt>
                <c:pt idx="80">
                  <c:v>1947</c:v>
                </c:pt>
                <c:pt idx="81">
                  <c:v>1948</c:v>
                </c:pt>
                <c:pt idx="82">
                  <c:v>1949</c:v>
                </c:pt>
                <c:pt idx="83">
                  <c:v>1950</c:v>
                </c:pt>
                <c:pt idx="84">
                  <c:v>1951</c:v>
                </c:pt>
                <c:pt idx="85">
                  <c:v>1952</c:v>
                </c:pt>
                <c:pt idx="86">
                  <c:v>1953</c:v>
                </c:pt>
                <c:pt idx="87">
                  <c:v>1954</c:v>
                </c:pt>
                <c:pt idx="88">
                  <c:v>1955</c:v>
                </c:pt>
                <c:pt idx="89">
                  <c:v>1956</c:v>
                </c:pt>
                <c:pt idx="90">
                  <c:v>1957</c:v>
                </c:pt>
                <c:pt idx="91">
                  <c:v>1958</c:v>
                </c:pt>
                <c:pt idx="92">
                  <c:v>1959</c:v>
                </c:pt>
                <c:pt idx="93">
                  <c:v>1960</c:v>
                </c:pt>
                <c:pt idx="94">
                  <c:v>1961</c:v>
                </c:pt>
                <c:pt idx="95">
                  <c:v>1962</c:v>
                </c:pt>
                <c:pt idx="96">
                  <c:v>1963</c:v>
                </c:pt>
                <c:pt idx="97">
                  <c:v>1964</c:v>
                </c:pt>
                <c:pt idx="98">
                  <c:v>1965</c:v>
                </c:pt>
                <c:pt idx="99">
                  <c:v>1966</c:v>
                </c:pt>
                <c:pt idx="100">
                  <c:v>1967</c:v>
                </c:pt>
                <c:pt idx="101">
                  <c:v>1968</c:v>
                </c:pt>
                <c:pt idx="102">
                  <c:v>1969</c:v>
                </c:pt>
                <c:pt idx="103">
                  <c:v>1970</c:v>
                </c:pt>
                <c:pt idx="104">
                  <c:v>1971</c:v>
                </c:pt>
                <c:pt idx="105">
                  <c:v>1972</c:v>
                </c:pt>
                <c:pt idx="106">
                  <c:v>1973</c:v>
                </c:pt>
                <c:pt idx="107">
                  <c:v>1974</c:v>
                </c:pt>
                <c:pt idx="108">
                  <c:v>1975</c:v>
                </c:pt>
                <c:pt idx="109">
                  <c:v>1976</c:v>
                </c:pt>
                <c:pt idx="110">
                  <c:v>1977</c:v>
                </c:pt>
                <c:pt idx="111">
                  <c:v>1978</c:v>
                </c:pt>
                <c:pt idx="112">
                  <c:v>1979</c:v>
                </c:pt>
                <c:pt idx="113">
                  <c:v>1980</c:v>
                </c:pt>
                <c:pt idx="114">
                  <c:v>1981</c:v>
                </c:pt>
                <c:pt idx="115">
                  <c:v>1982</c:v>
                </c:pt>
                <c:pt idx="116">
                  <c:v>1983</c:v>
                </c:pt>
                <c:pt idx="117">
                  <c:v>1984</c:v>
                </c:pt>
                <c:pt idx="118">
                  <c:v>1985</c:v>
                </c:pt>
                <c:pt idx="119">
                  <c:v>1986</c:v>
                </c:pt>
                <c:pt idx="120">
                  <c:v>1987</c:v>
                </c:pt>
                <c:pt idx="121">
                  <c:v>1988</c:v>
                </c:pt>
                <c:pt idx="122">
                  <c:v>1989</c:v>
                </c:pt>
                <c:pt idx="123">
                  <c:v>1990</c:v>
                </c:pt>
                <c:pt idx="124">
                  <c:v>1991</c:v>
                </c:pt>
                <c:pt idx="125">
                  <c:v>1992</c:v>
                </c:pt>
                <c:pt idx="126">
                  <c:v>1993</c:v>
                </c:pt>
                <c:pt idx="127">
                  <c:v>1994</c:v>
                </c:pt>
                <c:pt idx="128">
                  <c:v>1995</c:v>
                </c:pt>
                <c:pt idx="129">
                  <c:v>1996</c:v>
                </c:pt>
                <c:pt idx="130">
                  <c:v>1997</c:v>
                </c:pt>
                <c:pt idx="131">
                  <c:v>1998</c:v>
                </c:pt>
                <c:pt idx="132">
                  <c:v>1999</c:v>
                </c:pt>
                <c:pt idx="133">
                  <c:v>2000</c:v>
                </c:pt>
                <c:pt idx="134">
                  <c:v>2001</c:v>
                </c:pt>
                <c:pt idx="135">
                  <c:v>2002</c:v>
                </c:pt>
                <c:pt idx="136">
                  <c:v>2003</c:v>
                </c:pt>
                <c:pt idx="137">
                  <c:v>2004</c:v>
                </c:pt>
                <c:pt idx="138">
                  <c:v>2005</c:v>
                </c:pt>
                <c:pt idx="139">
                  <c:v>2006</c:v>
                </c:pt>
                <c:pt idx="140">
                  <c:v>2007</c:v>
                </c:pt>
                <c:pt idx="141">
                  <c:v>2008</c:v>
                </c:pt>
                <c:pt idx="142">
                  <c:v>2009</c:v>
                </c:pt>
                <c:pt idx="143">
                  <c:v>2010</c:v>
                </c:pt>
                <c:pt idx="144">
                  <c:v>2011</c:v>
                </c:pt>
                <c:pt idx="145">
                  <c:v>2012</c:v>
                </c:pt>
                <c:pt idx="146">
                  <c:v>2013</c:v>
                </c:pt>
                <c:pt idx="147">
                  <c:v>2014</c:v>
                </c:pt>
                <c:pt idx="148">
                  <c:v>2015</c:v>
                </c:pt>
                <c:pt idx="149">
                  <c:v>2016</c:v>
                </c:pt>
                <c:pt idx="150">
                  <c:v>2017</c:v>
                </c:pt>
                <c:pt idx="151">
                  <c:v>2018</c:v>
                </c:pt>
                <c:pt idx="152">
                  <c:v>2019</c:v>
                </c:pt>
                <c:pt idx="153">
                  <c:v>2020</c:v>
                </c:pt>
              </c:numCache>
            </c:numRef>
          </c:cat>
          <c:val>
            <c:numRef>
              <c:f>' Figures 7 to 9'!$AC$2:$AC$155</c:f>
              <c:numCache>
                <c:formatCode>0.00</c:formatCode>
                <c:ptCount val="154"/>
                <c:pt idx="0">
                  <c:v>8.4645977574962561E-2</c:v>
                </c:pt>
                <c:pt idx="1">
                  <c:v>0.77126709211447553</c:v>
                </c:pt>
                <c:pt idx="2">
                  <c:v>1.5055669579440039</c:v>
                </c:pt>
                <c:pt idx="3">
                  <c:v>2.0539758999452666</c:v>
                </c:pt>
                <c:pt idx="4">
                  <c:v>2.2017041824311163</c:v>
                </c:pt>
                <c:pt idx="5">
                  <c:v>2.4801987934993797</c:v>
                </c:pt>
                <c:pt idx="6">
                  <c:v>2.2842986354493053</c:v>
                </c:pt>
                <c:pt idx="7">
                  <c:v>2.0867956861142298</c:v>
                </c:pt>
                <c:pt idx="8">
                  <c:v>2.0038437287518538</c:v>
                </c:pt>
                <c:pt idx="9">
                  <c:v>1.8395873634980884</c:v>
                </c:pt>
                <c:pt idx="10">
                  <c:v>1.44695599840557</c:v>
                </c:pt>
                <c:pt idx="11">
                  <c:v>1.1769032547590628</c:v>
                </c:pt>
                <c:pt idx="12">
                  <c:v>0.73360971163538691</c:v>
                </c:pt>
                <c:pt idx="13">
                  <c:v>0.71013164779022675</c:v>
                </c:pt>
                <c:pt idx="14">
                  <c:v>0.68925272102409529</c:v>
                </c:pt>
                <c:pt idx="15">
                  <c:v>0.61859378713005353</c:v>
                </c:pt>
                <c:pt idx="16">
                  <c:v>0.45206245782844956</c:v>
                </c:pt>
                <c:pt idx="17">
                  <c:v>0.31491257954037982</c:v>
                </c:pt>
                <c:pt idx="18">
                  <c:v>0.31763352794886685</c:v>
                </c:pt>
                <c:pt idx="19">
                  <c:v>0.30020459558246909</c:v>
                </c:pt>
                <c:pt idx="20">
                  <c:v>0.30397933752563677</c:v>
                </c:pt>
                <c:pt idx="21">
                  <c:v>0.31661281612653058</c:v>
                </c:pt>
                <c:pt idx="22">
                  <c:v>0.26260975862917307</c:v>
                </c:pt>
                <c:pt idx="23">
                  <c:v>8.6975762842778651E-2</c:v>
                </c:pt>
                <c:pt idx="24">
                  <c:v>7.8018634050535177E-2</c:v>
                </c:pt>
                <c:pt idx="25">
                  <c:v>0.28044447323686816</c:v>
                </c:pt>
                <c:pt idx="26">
                  <c:v>0.35222046680921371</c:v>
                </c:pt>
                <c:pt idx="27">
                  <c:v>0.22791246478073898</c:v>
                </c:pt>
                <c:pt idx="28">
                  <c:v>0.16928456084495275</c:v>
                </c:pt>
                <c:pt idx="29">
                  <c:v>8.8344191723850884E-2</c:v>
                </c:pt>
                <c:pt idx="30">
                  <c:v>0.20246726388993083</c:v>
                </c:pt>
                <c:pt idx="31">
                  <c:v>0.14052592769560032</c:v>
                </c:pt>
                <c:pt idx="32">
                  <c:v>0.24211889111888837</c:v>
                </c:pt>
                <c:pt idx="33">
                  <c:v>0.27002597858413796</c:v>
                </c:pt>
                <c:pt idx="34">
                  <c:v>0.3499361089881366</c:v>
                </c:pt>
                <c:pt idx="35">
                  <c:v>0.2981751059681505</c:v>
                </c:pt>
                <c:pt idx="36">
                  <c:v>0.40003100111964779</c:v>
                </c:pt>
                <c:pt idx="37">
                  <c:v>0.56074376373415946</c:v>
                </c:pt>
                <c:pt idx="38">
                  <c:v>0.60499788037899294</c:v>
                </c:pt>
                <c:pt idx="39">
                  <c:v>0.60678518038893892</c:v>
                </c:pt>
                <c:pt idx="40">
                  <c:v>0.61913999337621517</c:v>
                </c:pt>
                <c:pt idx="41">
                  <c:v>0.65366833224246546</c:v>
                </c:pt>
                <c:pt idx="42">
                  <c:v>0.57935927054493497</c:v>
                </c:pt>
                <c:pt idx="43">
                  <c:v>0.52693693340782155</c:v>
                </c:pt>
                <c:pt idx="44">
                  <c:v>0.45075758202985244</c:v>
                </c:pt>
                <c:pt idx="45">
                  <c:v>0.38016421916870718</c:v>
                </c:pt>
                <c:pt idx="46">
                  <c:v>0.38631165952786195</c:v>
                </c:pt>
                <c:pt idx="47">
                  <c:v>0.35049517048175394</c:v>
                </c:pt>
                <c:pt idx="48">
                  <c:v>0.34322547966249473</c:v>
                </c:pt>
                <c:pt idx="49">
                  <c:v>0.36786191622469638</c:v>
                </c:pt>
                <c:pt idx="50">
                  <c:v>0.40322579518331481</c:v>
                </c:pt>
                <c:pt idx="51">
                  <c:v>0.47876852103314144</c:v>
                </c:pt>
                <c:pt idx="52">
                  <c:v>0.38217255404646333</c:v>
                </c:pt>
                <c:pt idx="53">
                  <c:v>0.29205845455161739</c:v>
                </c:pt>
                <c:pt idx="54">
                  <c:v>0.40264636631560702</c:v>
                </c:pt>
                <c:pt idx="55">
                  <c:v>0.4472366058244388</c:v>
                </c:pt>
                <c:pt idx="56">
                  <c:v>-0.37807599252899249</c:v>
                </c:pt>
                <c:pt idx="57">
                  <c:v>-0.83026063798343075</c:v>
                </c:pt>
                <c:pt idx="58">
                  <c:v>-0.99139927516485282</c:v>
                </c:pt>
                <c:pt idx="59">
                  <c:v>-0.98277319501893623</c:v>
                </c:pt>
                <c:pt idx="60">
                  <c:v>-0.89568381538166031</c:v>
                </c:pt>
                <c:pt idx="61">
                  <c:v>-0.81523067700662066</c:v>
                </c:pt>
                <c:pt idx="62">
                  <c:v>-0.69934274939172703</c:v>
                </c:pt>
                <c:pt idx="63">
                  <c:v>-0.77100784994446614</c:v>
                </c:pt>
                <c:pt idx="64">
                  <c:v>-0.95359889814033605</c:v>
                </c:pt>
                <c:pt idx="65">
                  <c:v>-1.2859929637828071</c:v>
                </c:pt>
                <c:pt idx="66">
                  <c:v>-1.3778261239235545</c:v>
                </c:pt>
                <c:pt idx="67">
                  <c:v>-3.0039941706975983</c:v>
                </c:pt>
                <c:pt idx="68">
                  <c:v>-3.348477881195782</c:v>
                </c:pt>
                <c:pt idx="69">
                  <c:v>-3.7633592086647729</c:v>
                </c:pt>
                <c:pt idx="70">
                  <c:v>-2.9387008369882985</c:v>
                </c:pt>
                <c:pt idx="71">
                  <c:v>-2.7111494599227379</c:v>
                </c:pt>
                <c:pt idx="72">
                  <c:v>-2.5331993925550749</c:v>
                </c:pt>
                <c:pt idx="73">
                  <c:v>-2.2444678897932446</c:v>
                </c:pt>
                <c:pt idx="74">
                  <c:v>-1.4406615806187779</c:v>
                </c:pt>
                <c:pt idx="75">
                  <c:v>-0.81960235956652616</c:v>
                </c:pt>
                <c:pt idx="76">
                  <c:v>-0.41859879807681893</c:v>
                </c:pt>
                <c:pt idx="77">
                  <c:v>-0.16318814370634491</c:v>
                </c:pt>
                <c:pt idx="78">
                  <c:v>-0.14559969043301227</c:v>
                </c:pt>
                <c:pt idx="79">
                  <c:v>-0.11304113595927862</c:v>
                </c:pt>
                <c:pt idx="80">
                  <c:v>-6.4693797889460253E-2</c:v>
                </c:pt>
                <c:pt idx="81">
                  <c:v>0.33401432428615119</c:v>
                </c:pt>
                <c:pt idx="82">
                  <c:v>0.43670617145352991</c:v>
                </c:pt>
                <c:pt idx="83">
                  <c:v>0.47499204457691718</c:v>
                </c:pt>
                <c:pt idx="84">
                  <c:v>0.57312820547914001</c:v>
                </c:pt>
                <c:pt idx="85">
                  <c:v>0.54479496363988078</c:v>
                </c:pt>
                <c:pt idx="86">
                  <c:v>0.51829166050062359</c:v>
                </c:pt>
                <c:pt idx="87">
                  <c:v>0.52316539055147826</c:v>
                </c:pt>
                <c:pt idx="88">
                  <c:v>0.46995669426797715</c:v>
                </c:pt>
                <c:pt idx="89">
                  <c:v>0.43905985019211735</c:v>
                </c:pt>
                <c:pt idx="90">
                  <c:v>0.4326051023598198</c:v>
                </c:pt>
                <c:pt idx="91">
                  <c:v>0.42641529137263917</c:v>
                </c:pt>
                <c:pt idx="92">
                  <c:v>0.39870602629201674</c:v>
                </c:pt>
                <c:pt idx="93">
                  <c:v>0.39574105601318088</c:v>
                </c:pt>
                <c:pt idx="94">
                  <c:v>0.38208718644961165</c:v>
                </c:pt>
                <c:pt idx="95">
                  <c:v>0.35556874177342634</c:v>
                </c:pt>
                <c:pt idx="96">
                  <c:v>0.33564788187311012</c:v>
                </c:pt>
                <c:pt idx="97">
                  <c:v>0.30934563984441882</c:v>
                </c:pt>
                <c:pt idx="98">
                  <c:v>0.28308243891122919</c:v>
                </c:pt>
                <c:pt idx="99">
                  <c:v>0.35811193598192187</c:v>
                </c:pt>
                <c:pt idx="100">
                  <c:v>0.54416220889893574</c:v>
                </c:pt>
                <c:pt idx="101">
                  <c:v>0.32289580539522011</c:v>
                </c:pt>
                <c:pt idx="102">
                  <c:v>3.325742295382756E-2</c:v>
                </c:pt>
                <c:pt idx="103">
                  <c:v>0.49128716396206101</c:v>
                </c:pt>
                <c:pt idx="104">
                  <c:v>-0.25310084623807133</c:v>
                </c:pt>
                <c:pt idx="105">
                  <c:v>-1.8800412436648501</c:v>
                </c:pt>
                <c:pt idx="106">
                  <c:v>-2.7744754906099494</c:v>
                </c:pt>
                <c:pt idx="107">
                  <c:v>-3.3179283006112197</c:v>
                </c:pt>
                <c:pt idx="108">
                  <c:v>-4.4729556198171876</c:v>
                </c:pt>
                <c:pt idx="109">
                  <c:v>-6.1719184472281574</c:v>
                </c:pt>
                <c:pt idx="110">
                  <c:v>-7.1300593158930257</c:v>
                </c:pt>
                <c:pt idx="111">
                  <c:v>-8.335323002617141</c:v>
                </c:pt>
                <c:pt idx="112">
                  <c:v>-8.7663845430517444</c:v>
                </c:pt>
                <c:pt idx="113">
                  <c:v>-8.8089383559195333</c:v>
                </c:pt>
                <c:pt idx="114">
                  <c:v>-8.7459917697008525</c:v>
                </c:pt>
                <c:pt idx="115">
                  <c:v>-9.4005139660655548</c:v>
                </c:pt>
                <c:pt idx="116">
                  <c:v>-10.267472059256846</c:v>
                </c:pt>
                <c:pt idx="117">
                  <c:v>-10.84290669754612</c:v>
                </c:pt>
                <c:pt idx="118">
                  <c:v>-11.001519006282786</c:v>
                </c:pt>
                <c:pt idx="119">
                  <c:v>-11.94750717153644</c:v>
                </c:pt>
                <c:pt idx="120">
                  <c:v>-11.635126284559771</c:v>
                </c:pt>
                <c:pt idx="121">
                  <c:v>-11.196043499210022</c:v>
                </c:pt>
                <c:pt idx="122">
                  <c:v>-10.490551944011044</c:v>
                </c:pt>
                <c:pt idx="123">
                  <c:v>-9.9045503092710092</c:v>
                </c:pt>
                <c:pt idx="124">
                  <c:v>-10.628314296998669</c:v>
                </c:pt>
                <c:pt idx="125">
                  <c:v>-14.114497906716455</c:v>
                </c:pt>
                <c:pt idx="126">
                  <c:v>-17.700508761180224</c:v>
                </c:pt>
                <c:pt idx="127">
                  <c:v>-20.008263043430087</c:v>
                </c:pt>
                <c:pt idx="128">
                  <c:v>-21.652175974554698</c:v>
                </c:pt>
                <c:pt idx="129">
                  <c:v>-23.092806162241857</c:v>
                </c:pt>
                <c:pt idx="130">
                  <c:v>-23.074428586430862</c:v>
                </c:pt>
                <c:pt idx="131">
                  <c:v>-22.759060891384088</c:v>
                </c:pt>
                <c:pt idx="132">
                  <c:v>-22.257747377214532</c:v>
                </c:pt>
                <c:pt idx="133">
                  <c:v>-20.328381247342193</c:v>
                </c:pt>
                <c:pt idx="134">
                  <c:v>-19.590683340034225</c:v>
                </c:pt>
                <c:pt idx="135">
                  <c:v>-18.578297714298685</c:v>
                </c:pt>
                <c:pt idx="136">
                  <c:v>-18.745671410739305</c:v>
                </c:pt>
                <c:pt idx="137">
                  <c:v>-19.0074094832806</c:v>
                </c:pt>
                <c:pt idx="138">
                  <c:v>-18.373620233952806</c:v>
                </c:pt>
                <c:pt idx="139">
                  <c:v>-18.385212509935972</c:v>
                </c:pt>
                <c:pt idx="140">
                  <c:v>-17.972751866447879</c:v>
                </c:pt>
                <c:pt idx="141">
                  <c:v>-17.862720486590625</c:v>
                </c:pt>
                <c:pt idx="142">
                  <c:v>-19.748091510765704</c:v>
                </c:pt>
                <c:pt idx="143">
                  <c:v>-21.515156639448989</c:v>
                </c:pt>
                <c:pt idx="144">
                  <c:v>-25.485205953514047</c:v>
                </c:pt>
                <c:pt idx="145">
                  <c:v>-27.935515421201224</c:v>
                </c:pt>
                <c:pt idx="146">
                  <c:v>-29.512903737927182</c:v>
                </c:pt>
                <c:pt idx="147">
                  <c:v>-29.925846758667312</c:v>
                </c:pt>
                <c:pt idx="148">
                  <c:v>-30.535085154043411</c:v>
                </c:pt>
                <c:pt idx="149">
                  <c:v>-30.15653194517477</c:v>
                </c:pt>
                <c:pt idx="150">
                  <c:v>-29.338380103148083</c:v>
                </c:pt>
                <c:pt idx="151">
                  <c:v>-28.878539663941805</c:v>
                </c:pt>
                <c:pt idx="152">
                  <c:v>-28.91727822223854</c:v>
                </c:pt>
                <c:pt idx="153">
                  <c:v>-31.097939279667568</c:v>
                </c:pt>
              </c:numCache>
            </c:numRef>
          </c:val>
          <c:smooth val="0"/>
          <c:extLst>
            <c:ext xmlns:c16="http://schemas.microsoft.com/office/drawing/2014/chart" uri="{C3380CC4-5D6E-409C-BE32-E72D297353CC}">
              <c16:uniqueId val="{00000000-EF38-2749-9B6C-7ADF8A1755C8}"/>
            </c:ext>
          </c:extLst>
        </c:ser>
        <c:ser>
          <c:idx val="1"/>
          <c:order val="1"/>
          <c:tx>
            <c:strRef>
              <c:f>' Figures 7 to 9'!$AD$1</c:f>
              <c:strCache>
                <c:ptCount val="1"/>
                <c:pt idx="0">
                  <c:v>Net Debt to GDP (%)</c:v>
                </c:pt>
              </c:strCache>
            </c:strRef>
          </c:tx>
          <c:spPr>
            <a:ln w="28575" cap="rnd">
              <a:solidFill>
                <a:schemeClr val="accent2"/>
              </a:solidFill>
              <a:round/>
            </a:ln>
            <a:effectLst/>
          </c:spPr>
          <c:marker>
            <c:symbol val="none"/>
          </c:marker>
          <c:cat>
            <c:numRef>
              <c:f>' Figures 7 to 9'!$AB$2:$AB$155</c:f>
              <c:numCache>
                <c:formatCode>General</c:formatCode>
                <c:ptCount val="154"/>
                <c:pt idx="0">
                  <c:v>1867</c:v>
                </c:pt>
                <c:pt idx="1">
                  <c:v>1868</c:v>
                </c:pt>
                <c:pt idx="2">
                  <c:v>1869</c:v>
                </c:pt>
                <c:pt idx="3">
                  <c:v>1870</c:v>
                </c:pt>
                <c:pt idx="4">
                  <c:v>1871</c:v>
                </c:pt>
                <c:pt idx="5">
                  <c:v>1872</c:v>
                </c:pt>
                <c:pt idx="6">
                  <c:v>1873</c:v>
                </c:pt>
                <c:pt idx="7">
                  <c:v>1874</c:v>
                </c:pt>
                <c:pt idx="8">
                  <c:v>1875</c:v>
                </c:pt>
                <c:pt idx="9">
                  <c:v>1876</c:v>
                </c:pt>
                <c:pt idx="10">
                  <c:v>1877</c:v>
                </c:pt>
                <c:pt idx="11">
                  <c:v>1878</c:v>
                </c:pt>
                <c:pt idx="12">
                  <c:v>1879</c:v>
                </c:pt>
                <c:pt idx="13">
                  <c:v>1880</c:v>
                </c:pt>
                <c:pt idx="14">
                  <c:v>1881</c:v>
                </c:pt>
                <c:pt idx="15">
                  <c:v>1882</c:v>
                </c:pt>
                <c:pt idx="16">
                  <c:v>1883</c:v>
                </c:pt>
                <c:pt idx="17">
                  <c:v>1884</c:v>
                </c:pt>
                <c:pt idx="18">
                  <c:v>1885</c:v>
                </c:pt>
                <c:pt idx="19">
                  <c:v>1886</c:v>
                </c:pt>
                <c:pt idx="20">
                  <c:v>1887</c:v>
                </c:pt>
                <c:pt idx="21">
                  <c:v>1888</c:v>
                </c:pt>
                <c:pt idx="22">
                  <c:v>1889</c:v>
                </c:pt>
                <c:pt idx="23">
                  <c:v>1890</c:v>
                </c:pt>
                <c:pt idx="24">
                  <c:v>1891</c:v>
                </c:pt>
                <c:pt idx="25">
                  <c:v>1892</c:v>
                </c:pt>
                <c:pt idx="26">
                  <c:v>1893</c:v>
                </c:pt>
                <c:pt idx="27">
                  <c:v>1894</c:v>
                </c:pt>
                <c:pt idx="28">
                  <c:v>1895</c:v>
                </c:pt>
                <c:pt idx="29">
                  <c:v>1896</c:v>
                </c:pt>
                <c:pt idx="30">
                  <c:v>1897</c:v>
                </c:pt>
                <c:pt idx="31">
                  <c:v>1898</c:v>
                </c:pt>
                <c:pt idx="32">
                  <c:v>1899</c:v>
                </c:pt>
                <c:pt idx="33">
                  <c:v>1900</c:v>
                </c:pt>
                <c:pt idx="34">
                  <c:v>1901</c:v>
                </c:pt>
                <c:pt idx="35">
                  <c:v>1902</c:v>
                </c:pt>
                <c:pt idx="36">
                  <c:v>1903</c:v>
                </c:pt>
                <c:pt idx="37">
                  <c:v>1904</c:v>
                </c:pt>
                <c:pt idx="38">
                  <c:v>1905</c:v>
                </c:pt>
                <c:pt idx="39">
                  <c:v>1906</c:v>
                </c:pt>
                <c:pt idx="40">
                  <c:v>1907</c:v>
                </c:pt>
                <c:pt idx="41">
                  <c:v>1908</c:v>
                </c:pt>
                <c:pt idx="42">
                  <c:v>1909</c:v>
                </c:pt>
                <c:pt idx="43">
                  <c:v>1910</c:v>
                </c:pt>
                <c:pt idx="44">
                  <c:v>1911</c:v>
                </c:pt>
                <c:pt idx="45">
                  <c:v>1912</c:v>
                </c:pt>
                <c:pt idx="46">
                  <c:v>1913</c:v>
                </c:pt>
                <c:pt idx="47">
                  <c:v>1914</c:v>
                </c:pt>
                <c:pt idx="48">
                  <c:v>1915</c:v>
                </c:pt>
                <c:pt idx="49">
                  <c:v>1916</c:v>
                </c:pt>
                <c:pt idx="50">
                  <c:v>1917</c:v>
                </c:pt>
                <c:pt idx="51">
                  <c:v>1918</c:v>
                </c:pt>
                <c:pt idx="52">
                  <c:v>1919</c:v>
                </c:pt>
                <c:pt idx="53">
                  <c:v>1920</c:v>
                </c:pt>
                <c:pt idx="54">
                  <c:v>1921</c:v>
                </c:pt>
                <c:pt idx="55">
                  <c:v>1922</c:v>
                </c:pt>
                <c:pt idx="56">
                  <c:v>1923</c:v>
                </c:pt>
                <c:pt idx="57">
                  <c:v>1924</c:v>
                </c:pt>
                <c:pt idx="58">
                  <c:v>1925</c:v>
                </c:pt>
                <c:pt idx="59">
                  <c:v>1926</c:v>
                </c:pt>
                <c:pt idx="60">
                  <c:v>1927</c:v>
                </c:pt>
                <c:pt idx="61">
                  <c:v>1928</c:v>
                </c:pt>
                <c:pt idx="62">
                  <c:v>1929</c:v>
                </c:pt>
                <c:pt idx="63">
                  <c:v>1930</c:v>
                </c:pt>
                <c:pt idx="64">
                  <c:v>1931</c:v>
                </c:pt>
                <c:pt idx="65">
                  <c:v>1932</c:v>
                </c:pt>
                <c:pt idx="66">
                  <c:v>1933</c:v>
                </c:pt>
                <c:pt idx="67">
                  <c:v>1934</c:v>
                </c:pt>
                <c:pt idx="68">
                  <c:v>1935</c:v>
                </c:pt>
                <c:pt idx="69">
                  <c:v>1936</c:v>
                </c:pt>
                <c:pt idx="70">
                  <c:v>1937</c:v>
                </c:pt>
                <c:pt idx="71">
                  <c:v>1938</c:v>
                </c:pt>
                <c:pt idx="72">
                  <c:v>1939</c:v>
                </c:pt>
                <c:pt idx="73">
                  <c:v>1940</c:v>
                </c:pt>
                <c:pt idx="74">
                  <c:v>1941</c:v>
                </c:pt>
                <c:pt idx="75">
                  <c:v>1942</c:v>
                </c:pt>
                <c:pt idx="76">
                  <c:v>1943</c:v>
                </c:pt>
                <c:pt idx="77">
                  <c:v>1944</c:v>
                </c:pt>
                <c:pt idx="78">
                  <c:v>1945</c:v>
                </c:pt>
                <c:pt idx="79">
                  <c:v>1946</c:v>
                </c:pt>
                <c:pt idx="80">
                  <c:v>1947</c:v>
                </c:pt>
                <c:pt idx="81">
                  <c:v>1948</c:v>
                </c:pt>
                <c:pt idx="82">
                  <c:v>1949</c:v>
                </c:pt>
                <c:pt idx="83">
                  <c:v>1950</c:v>
                </c:pt>
                <c:pt idx="84">
                  <c:v>1951</c:v>
                </c:pt>
                <c:pt idx="85">
                  <c:v>1952</c:v>
                </c:pt>
                <c:pt idx="86">
                  <c:v>1953</c:v>
                </c:pt>
                <c:pt idx="87">
                  <c:v>1954</c:v>
                </c:pt>
                <c:pt idx="88">
                  <c:v>1955</c:v>
                </c:pt>
                <c:pt idx="89">
                  <c:v>1956</c:v>
                </c:pt>
                <c:pt idx="90">
                  <c:v>1957</c:v>
                </c:pt>
                <c:pt idx="91">
                  <c:v>1958</c:v>
                </c:pt>
                <c:pt idx="92">
                  <c:v>1959</c:v>
                </c:pt>
                <c:pt idx="93">
                  <c:v>1960</c:v>
                </c:pt>
                <c:pt idx="94">
                  <c:v>1961</c:v>
                </c:pt>
                <c:pt idx="95">
                  <c:v>1962</c:v>
                </c:pt>
                <c:pt idx="96">
                  <c:v>1963</c:v>
                </c:pt>
                <c:pt idx="97">
                  <c:v>1964</c:v>
                </c:pt>
                <c:pt idx="98">
                  <c:v>1965</c:v>
                </c:pt>
                <c:pt idx="99">
                  <c:v>1966</c:v>
                </c:pt>
                <c:pt idx="100">
                  <c:v>1967</c:v>
                </c:pt>
                <c:pt idx="101">
                  <c:v>1968</c:v>
                </c:pt>
                <c:pt idx="102">
                  <c:v>1969</c:v>
                </c:pt>
                <c:pt idx="103">
                  <c:v>1970</c:v>
                </c:pt>
                <c:pt idx="104">
                  <c:v>1971</c:v>
                </c:pt>
                <c:pt idx="105">
                  <c:v>1972</c:v>
                </c:pt>
                <c:pt idx="106">
                  <c:v>1973</c:v>
                </c:pt>
                <c:pt idx="107">
                  <c:v>1974</c:v>
                </c:pt>
                <c:pt idx="108">
                  <c:v>1975</c:v>
                </c:pt>
                <c:pt idx="109">
                  <c:v>1976</c:v>
                </c:pt>
                <c:pt idx="110">
                  <c:v>1977</c:v>
                </c:pt>
                <c:pt idx="111">
                  <c:v>1978</c:v>
                </c:pt>
                <c:pt idx="112">
                  <c:v>1979</c:v>
                </c:pt>
                <c:pt idx="113">
                  <c:v>1980</c:v>
                </c:pt>
                <c:pt idx="114">
                  <c:v>1981</c:v>
                </c:pt>
                <c:pt idx="115">
                  <c:v>1982</c:v>
                </c:pt>
                <c:pt idx="116">
                  <c:v>1983</c:v>
                </c:pt>
                <c:pt idx="117">
                  <c:v>1984</c:v>
                </c:pt>
                <c:pt idx="118">
                  <c:v>1985</c:v>
                </c:pt>
                <c:pt idx="119">
                  <c:v>1986</c:v>
                </c:pt>
                <c:pt idx="120">
                  <c:v>1987</c:v>
                </c:pt>
                <c:pt idx="121">
                  <c:v>1988</c:v>
                </c:pt>
                <c:pt idx="122">
                  <c:v>1989</c:v>
                </c:pt>
                <c:pt idx="123">
                  <c:v>1990</c:v>
                </c:pt>
                <c:pt idx="124">
                  <c:v>1991</c:v>
                </c:pt>
                <c:pt idx="125">
                  <c:v>1992</c:v>
                </c:pt>
                <c:pt idx="126">
                  <c:v>1993</c:v>
                </c:pt>
                <c:pt idx="127">
                  <c:v>1994</c:v>
                </c:pt>
                <c:pt idx="128">
                  <c:v>1995</c:v>
                </c:pt>
                <c:pt idx="129">
                  <c:v>1996</c:v>
                </c:pt>
                <c:pt idx="130">
                  <c:v>1997</c:v>
                </c:pt>
                <c:pt idx="131">
                  <c:v>1998</c:v>
                </c:pt>
                <c:pt idx="132">
                  <c:v>1999</c:v>
                </c:pt>
                <c:pt idx="133">
                  <c:v>2000</c:v>
                </c:pt>
                <c:pt idx="134">
                  <c:v>2001</c:v>
                </c:pt>
                <c:pt idx="135">
                  <c:v>2002</c:v>
                </c:pt>
                <c:pt idx="136">
                  <c:v>2003</c:v>
                </c:pt>
                <c:pt idx="137">
                  <c:v>2004</c:v>
                </c:pt>
                <c:pt idx="138">
                  <c:v>2005</c:v>
                </c:pt>
                <c:pt idx="139">
                  <c:v>2006</c:v>
                </c:pt>
                <c:pt idx="140">
                  <c:v>2007</c:v>
                </c:pt>
                <c:pt idx="141">
                  <c:v>2008</c:v>
                </c:pt>
                <c:pt idx="142">
                  <c:v>2009</c:v>
                </c:pt>
                <c:pt idx="143">
                  <c:v>2010</c:v>
                </c:pt>
                <c:pt idx="144">
                  <c:v>2011</c:v>
                </c:pt>
                <c:pt idx="145">
                  <c:v>2012</c:v>
                </c:pt>
                <c:pt idx="146">
                  <c:v>2013</c:v>
                </c:pt>
                <c:pt idx="147">
                  <c:v>2014</c:v>
                </c:pt>
                <c:pt idx="148">
                  <c:v>2015</c:v>
                </c:pt>
                <c:pt idx="149">
                  <c:v>2016</c:v>
                </c:pt>
                <c:pt idx="150">
                  <c:v>2017</c:v>
                </c:pt>
                <c:pt idx="151">
                  <c:v>2018</c:v>
                </c:pt>
                <c:pt idx="152">
                  <c:v>2019</c:v>
                </c:pt>
                <c:pt idx="153">
                  <c:v>2020</c:v>
                </c:pt>
              </c:numCache>
            </c:numRef>
          </c:cat>
          <c:val>
            <c:numRef>
              <c:f>' Figures 7 to 9'!$AD$2:$AD$155</c:f>
              <c:numCache>
                <c:formatCode>General</c:formatCode>
                <c:ptCount val="154"/>
                <c:pt idx="47" formatCode="0.00">
                  <c:v>0.61166171841665906</c:v>
                </c:pt>
                <c:pt idx="48" formatCode="0.00">
                  <c:v>0.83806876704277089</c:v>
                </c:pt>
                <c:pt idx="49" formatCode="0.00">
                  <c:v>0.62587501146134983</c:v>
                </c:pt>
                <c:pt idx="50" formatCode="0.00">
                  <c:v>0.41351770726993886</c:v>
                </c:pt>
                <c:pt idx="51" formatCode="0.00">
                  <c:v>0.43359092375426739</c:v>
                </c:pt>
                <c:pt idx="52" formatCode="0.00">
                  <c:v>0.71457148450267183</c:v>
                </c:pt>
                <c:pt idx="53" formatCode="0.00">
                  <c:v>1.0746162104945538</c:v>
                </c:pt>
                <c:pt idx="54" formatCode="0.00">
                  <c:v>2.6056659639505249</c:v>
                </c:pt>
                <c:pt idx="55" formatCode="0.00">
                  <c:v>3.3746628224567048</c:v>
                </c:pt>
                <c:pt idx="56" formatCode="0.00">
                  <c:v>5.2748676278712683</c:v>
                </c:pt>
                <c:pt idx="57" formatCode="0.00">
                  <c:v>6.290140095316664</c:v>
                </c:pt>
                <c:pt idx="58" formatCode="0.00">
                  <c:v>6.3150977568139837</c:v>
                </c:pt>
                <c:pt idx="59" formatCode="0.00">
                  <c:v>6.5683432901884773</c:v>
                </c:pt>
                <c:pt idx="60" formatCode="0.00">
                  <c:v>6.6451533832249456</c:v>
                </c:pt>
                <c:pt idx="61" formatCode="0.00">
                  <c:v>6.7344552904692545</c:v>
                </c:pt>
                <c:pt idx="62" formatCode="0.00">
                  <c:v>7.1539309610705608</c:v>
                </c:pt>
                <c:pt idx="63" formatCode="0.00">
                  <c:v>8.6155438375283779</c:v>
                </c:pt>
                <c:pt idx="64" formatCode="0.00">
                  <c:v>11.934465514922545</c:v>
                </c:pt>
                <c:pt idx="65" formatCode="0.00">
                  <c:v>16.563026217603785</c:v>
                </c:pt>
                <c:pt idx="66" formatCode="0.00">
                  <c:v>19.56935025451703</c:v>
                </c:pt>
                <c:pt idx="67" formatCode="0.00">
                  <c:v>20.836283149834404</c:v>
                </c:pt>
                <c:pt idx="68" formatCode="0.00">
                  <c:v>20.396937562188253</c:v>
                </c:pt>
                <c:pt idx="69" formatCode="0.00">
                  <c:v>20.248605049995788</c:v>
                </c:pt>
                <c:pt idx="70" formatCode="0.00">
                  <c:v>18.010996660665015</c:v>
                </c:pt>
                <c:pt idx="71" formatCode="0.00">
                  <c:v>19.308505506501675</c:v>
                </c:pt>
                <c:pt idx="72" formatCode="0.00">
                  <c:v>19.790290812188623</c:v>
                </c:pt>
                <c:pt idx="73" formatCode="0.00">
                  <c:v>17.662380987701525</c:v>
                </c:pt>
                <c:pt idx="74" formatCode="0.00">
                  <c:v>14.435421593018072</c:v>
                </c:pt>
                <c:pt idx="75" formatCode="0.00">
                  <c:v>11.754673505371828</c:v>
                </c:pt>
                <c:pt idx="76" formatCode="0.00">
                  <c:v>10.684741665879502</c:v>
                </c:pt>
                <c:pt idx="77" formatCode="0.00">
                  <c:v>9.7278035979409481</c:v>
                </c:pt>
                <c:pt idx="78" formatCode="0.00">
                  <c:v>9.6877645402996801</c:v>
                </c:pt>
                <c:pt idx="79" formatCode="0.00">
                  <c:v>9.5671611436702975</c:v>
                </c:pt>
                <c:pt idx="80" formatCode="0.00">
                  <c:v>8.6063490733662178</c:v>
                </c:pt>
                <c:pt idx="81" formatCode="0.00">
                  <c:v>7.1116041588485226</c:v>
                </c:pt>
                <c:pt idx="82" formatCode="0.00">
                  <c:v>6.7840250044287105</c:v>
                </c:pt>
                <c:pt idx="83" formatCode="0.00">
                  <c:v>6.0736884700916631</c:v>
                </c:pt>
                <c:pt idx="84" formatCode="0.00">
                  <c:v>5.4077004908456345</c:v>
                </c:pt>
                <c:pt idx="85" formatCode="0.00">
                  <c:v>5.3634561454404794</c:v>
                </c:pt>
                <c:pt idx="86" formatCode="0.00">
                  <c:v>5.4508581328617067</c:v>
                </c:pt>
                <c:pt idx="87" formatCode="0.00">
                  <c:v>5.6464915346902931</c:v>
                </c:pt>
                <c:pt idx="88" formatCode="0.00">
                  <c:v>5.3065592598244331</c:v>
                </c:pt>
                <c:pt idx="89" formatCode="0.00">
                  <c:v>5.0749471139317022</c:v>
                </c:pt>
                <c:pt idx="90" formatCode="0.00">
                  <c:v>5.2214731826225877</c:v>
                </c:pt>
                <c:pt idx="91" formatCode="0.00">
                  <c:v>5.4806845114553902</c:v>
                </c:pt>
                <c:pt idx="92" formatCode="0.00">
                  <c:v>5.6106164916980781</c:v>
                </c:pt>
                <c:pt idx="93" formatCode="0.00">
                  <c:v>6.0623283909939589</c:v>
                </c:pt>
                <c:pt idx="94" formatCode="0.00">
                  <c:v>6.3981788370322663</c:v>
                </c:pt>
                <c:pt idx="95" formatCode="0.00">
                  <c:v>6.538343815400256</c:v>
                </c:pt>
                <c:pt idx="96" formatCode="0.00">
                  <c:v>6.4979101094029907</c:v>
                </c:pt>
                <c:pt idx="97" formatCode="0.00">
                  <c:v>6.1825604810901771</c:v>
                </c:pt>
                <c:pt idx="98" formatCode="0.00">
                  <c:v>5.7068951103903158</c:v>
                </c:pt>
                <c:pt idx="99" formatCode="0.00">
                  <c:v>6.0825753422614053</c:v>
                </c:pt>
                <c:pt idx="100" formatCode="0.00">
                  <c:v>5.3857990767201587</c:v>
                </c:pt>
                <c:pt idx="101" formatCode="0.00">
                  <c:v>5.0475207125618882</c:v>
                </c:pt>
                <c:pt idx="102" formatCode="0.00">
                  <c:v>4.8232958156854151</c:v>
                </c:pt>
                <c:pt idx="103" formatCode="0.00">
                  <c:v>4.0496795756777306</c:v>
                </c:pt>
                <c:pt idx="104" formatCode="0.00">
                  <c:v>3.9321854432131298</c:v>
                </c:pt>
                <c:pt idx="105" formatCode="0.00">
                  <c:v>4.6003916953746202</c:v>
                </c:pt>
                <c:pt idx="106" formatCode="0.00">
                  <c:v>4.6695661673082229</c:v>
                </c:pt>
                <c:pt idx="107" formatCode="0.00">
                  <c:v>4.6000114128470608</c:v>
                </c:pt>
                <c:pt idx="108" formatCode="0.00">
                  <c:v>4.9391133947666592</c:v>
                </c:pt>
                <c:pt idx="109" formatCode="0.00">
                  <c:v>6.1540920716112533</c:v>
                </c:pt>
                <c:pt idx="110" formatCode="0.00">
                  <c:v>7.1009097283731917</c:v>
                </c:pt>
                <c:pt idx="111" formatCode="0.00">
                  <c:v>8.429385145136937</c:v>
                </c:pt>
                <c:pt idx="112" formatCode="0.00">
                  <c:v>8.952780142772939</c:v>
                </c:pt>
                <c:pt idx="113" formatCode="0.00">
                  <c:v>9.0862776065415076</c:v>
                </c:pt>
                <c:pt idx="114" formatCode="0.00">
                  <c:v>9.0444754611641329</c:v>
                </c:pt>
                <c:pt idx="115" formatCode="0.00">
                  <c:v>9.8081160288360749</c:v>
                </c:pt>
                <c:pt idx="116" formatCode="0.00">
                  <c:v>10.805398234603807</c:v>
                </c:pt>
                <c:pt idx="117" formatCode="0.00">
                  <c:v>11.466589397012619</c:v>
                </c:pt>
                <c:pt idx="118" formatCode="0.00">
                  <c:v>11.785642438216678</c:v>
                </c:pt>
                <c:pt idx="119" formatCode="0.00">
                  <c:v>13.562986586624143</c:v>
                </c:pt>
                <c:pt idx="120" formatCode="0.00">
                  <c:v>13.362405071874154</c:v>
                </c:pt>
                <c:pt idx="121" formatCode="0.00">
                  <c:v>13.04617933319528</c:v>
                </c:pt>
                <c:pt idx="122" formatCode="0.00">
                  <c:v>12.531063793736411</c:v>
                </c:pt>
                <c:pt idx="123" formatCode="0.00">
                  <c:v>12.302395230385446</c:v>
                </c:pt>
                <c:pt idx="124" formatCode="0.00">
                  <c:v>13.313936371036178</c:v>
                </c:pt>
                <c:pt idx="125" formatCode="0.00">
                  <c:v>16.820271002340693</c:v>
                </c:pt>
                <c:pt idx="126" formatCode="0.00">
                  <c:v>20.417967652938163</c:v>
                </c:pt>
                <c:pt idx="127" formatCode="0.00">
                  <c:v>25.155742821473158</c:v>
                </c:pt>
                <c:pt idx="128" formatCode="0.00">
                  <c:v>26.853567432857201</c:v>
                </c:pt>
                <c:pt idx="129" formatCode="0.00">
                  <c:v>29.245968286051433</c:v>
                </c:pt>
                <c:pt idx="130" formatCode="0.00">
                  <c:v>29.435611544862862</c:v>
                </c:pt>
                <c:pt idx="131" formatCode="0.00">
                  <c:v>28.916790642794847</c:v>
                </c:pt>
                <c:pt idx="132" formatCode="0.00">
                  <c:v>27.391311613560891</c:v>
                </c:pt>
                <c:pt idx="133" formatCode="0.00">
                  <c:v>29.674262713866522</c:v>
                </c:pt>
                <c:pt idx="134" formatCode="0.00">
                  <c:v>28.200358421413341</c:v>
                </c:pt>
                <c:pt idx="135" formatCode="0.00">
                  <c:v>26.65664595270761</c:v>
                </c:pt>
                <c:pt idx="136" formatCode="0.00">
                  <c:v>25.995198667385232</c:v>
                </c:pt>
                <c:pt idx="137" formatCode="0.00">
                  <c:v>25.990151841380989</c:v>
                </c:pt>
                <c:pt idx="138" formatCode="0.00">
                  <c:v>25.283840130903769</c:v>
                </c:pt>
                <c:pt idx="139" formatCode="0.00">
                  <c:v>26.375361209899872</c:v>
                </c:pt>
                <c:pt idx="140" formatCode="0.00">
                  <c:v>25.521199052470994</c:v>
                </c:pt>
                <c:pt idx="141" formatCode="0.00">
                  <c:v>25.711593332085641</c:v>
                </c:pt>
                <c:pt idx="142" formatCode="0.00">
                  <c:v>28.334010001319921</c:v>
                </c:pt>
                <c:pt idx="143" formatCode="0.00">
                  <c:v>30.648823056317248</c:v>
                </c:pt>
                <c:pt idx="144" formatCode="0.00">
                  <c:v>32.480210043062463</c:v>
                </c:pt>
                <c:pt idx="145" formatCode="0.00">
                  <c:v>34.604158985650514</c:v>
                </c:pt>
                <c:pt idx="146" formatCode="0.00">
                  <c:v>36.209551388122819</c:v>
                </c:pt>
                <c:pt idx="147" formatCode="0.00">
                  <c:v>36.750284027607762</c:v>
                </c:pt>
                <c:pt idx="148" formatCode="0.00">
                  <c:v>38.735329120832155</c:v>
                </c:pt>
                <c:pt idx="149" formatCode="0.00">
                  <c:v>38.742635147183243</c:v>
                </c:pt>
                <c:pt idx="150" formatCode="0.00">
                  <c:v>38.070908471609584</c:v>
                </c:pt>
                <c:pt idx="151" formatCode="0.00">
                  <c:v>37.650563187707533</c:v>
                </c:pt>
                <c:pt idx="152" formatCode="0.00">
                  <c:v>37.938369874897163</c:v>
                </c:pt>
                <c:pt idx="153" formatCode="0.00">
                  <c:v>40.967079613352716</c:v>
                </c:pt>
              </c:numCache>
            </c:numRef>
          </c:val>
          <c:smooth val="0"/>
          <c:extLst>
            <c:ext xmlns:c16="http://schemas.microsoft.com/office/drawing/2014/chart" uri="{C3380CC4-5D6E-409C-BE32-E72D297353CC}">
              <c16:uniqueId val="{00000001-EF38-2749-9B6C-7ADF8A1755C8}"/>
            </c:ext>
          </c:extLst>
        </c:ser>
        <c:dLbls>
          <c:showLegendKey val="0"/>
          <c:showVal val="0"/>
          <c:showCatName val="0"/>
          <c:showSerName val="0"/>
          <c:showPercent val="0"/>
          <c:showBubbleSize val="0"/>
        </c:dLbls>
        <c:smooth val="0"/>
        <c:axId val="177386511"/>
        <c:axId val="177654143"/>
      </c:lineChart>
      <c:catAx>
        <c:axId val="1773865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77654143"/>
        <c:crosses val="autoZero"/>
        <c:auto val="1"/>
        <c:lblAlgn val="ctr"/>
        <c:lblOffset val="100"/>
        <c:noMultiLvlLbl val="0"/>
      </c:catAx>
      <c:valAx>
        <c:axId val="177654143"/>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773865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2.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3.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4.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5.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6.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AB910C-37B7-4A6F-BF95-953CE1BDE814}"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23FED5BB-2B18-4D84-9EBD-B09D40815DC8}">
      <dgm:prSet/>
      <dgm:spPr/>
      <dgm:t>
        <a:bodyPr/>
        <a:lstStyle/>
        <a:p>
          <a:r>
            <a:rPr lang="en-CA"/>
            <a:t>Data from the Finances of the Nation government finance database for Ontario for the period 1966 to 2020 is combined with Ontario budgetary data for the period 1867 to 1965 to provide an overview of the evolution of Ontario revenues and expenditures from 1967 to the present.  </a:t>
          </a:r>
          <a:endParaRPr lang="en-US"/>
        </a:p>
      </dgm:t>
    </dgm:pt>
    <dgm:pt modelId="{6A042749-48C0-4EF2-93EF-7FCD9314944E}" type="parTrans" cxnId="{075BF47C-754D-4539-9F4E-C4F93AA0BC30}">
      <dgm:prSet/>
      <dgm:spPr/>
      <dgm:t>
        <a:bodyPr/>
        <a:lstStyle/>
        <a:p>
          <a:endParaRPr lang="en-US"/>
        </a:p>
      </dgm:t>
    </dgm:pt>
    <dgm:pt modelId="{D28A4D3A-6CBB-484D-A9B7-6F4CC65B6556}" type="sibTrans" cxnId="{075BF47C-754D-4539-9F4E-C4F93AA0BC30}">
      <dgm:prSet/>
      <dgm:spPr/>
      <dgm:t>
        <a:bodyPr/>
        <a:lstStyle/>
        <a:p>
          <a:endParaRPr lang="en-US"/>
        </a:p>
      </dgm:t>
    </dgm:pt>
    <dgm:pt modelId="{00AB5744-33AC-4ED7-B96D-4037171BDB4A}">
      <dgm:prSet/>
      <dgm:spPr/>
      <dgm:t>
        <a:bodyPr/>
        <a:lstStyle/>
        <a:p>
          <a:r>
            <a:rPr lang="en-CA"/>
            <a:t>Analysis finds four distinct periods - 1867 to 1914, 1914 to 1945, 1945 to 1974 and 1974 to the present – marking distinct shifts to new and higher levels of real per capita Ontario government spending and revenues.  </a:t>
          </a:r>
          <a:endParaRPr lang="en-US"/>
        </a:p>
      </dgm:t>
    </dgm:pt>
    <dgm:pt modelId="{D3EE908B-DB2D-41AB-B260-947C568132C1}" type="parTrans" cxnId="{A851B604-2B84-4EA9-A06D-8F6004195B3B}">
      <dgm:prSet/>
      <dgm:spPr/>
      <dgm:t>
        <a:bodyPr/>
        <a:lstStyle/>
        <a:p>
          <a:endParaRPr lang="en-US"/>
        </a:p>
      </dgm:t>
    </dgm:pt>
    <dgm:pt modelId="{37B5441D-FA1D-4680-A263-41ADC241497E}" type="sibTrans" cxnId="{A851B604-2B84-4EA9-A06D-8F6004195B3B}">
      <dgm:prSet/>
      <dgm:spPr/>
      <dgm:t>
        <a:bodyPr/>
        <a:lstStyle/>
        <a:p>
          <a:endParaRPr lang="en-US"/>
        </a:p>
      </dgm:t>
    </dgm:pt>
    <dgm:pt modelId="{5D6B54F3-2538-43D5-B55F-DCA634FDA70D}">
      <dgm:prSet/>
      <dgm:spPr/>
      <dgm:t>
        <a:bodyPr/>
        <a:lstStyle/>
        <a:p>
          <a:r>
            <a:rPr lang="en-CA"/>
            <a:t>Regression analysis finds Ontario government spending driven by a combination of both demand side factors and supply side factors with evidence for both Wagner’s Law and Peacock-Wiseman as drivers of government expenditure in Ontario.</a:t>
          </a:r>
          <a:endParaRPr lang="en-US"/>
        </a:p>
      </dgm:t>
    </dgm:pt>
    <dgm:pt modelId="{212C2054-3444-4461-9D3E-2FC67EBEF9DF}" type="parTrans" cxnId="{18D349D3-7508-484E-BB9C-AC268F7E8326}">
      <dgm:prSet/>
      <dgm:spPr/>
      <dgm:t>
        <a:bodyPr/>
        <a:lstStyle/>
        <a:p>
          <a:endParaRPr lang="en-US"/>
        </a:p>
      </dgm:t>
    </dgm:pt>
    <dgm:pt modelId="{2DD49E01-F8AF-48BA-80B6-760A16CD11CC}" type="sibTrans" cxnId="{18D349D3-7508-484E-BB9C-AC268F7E8326}">
      <dgm:prSet/>
      <dgm:spPr/>
      <dgm:t>
        <a:bodyPr/>
        <a:lstStyle/>
        <a:p>
          <a:endParaRPr lang="en-US"/>
        </a:p>
      </dgm:t>
    </dgm:pt>
    <dgm:pt modelId="{C9653F56-0A7F-724D-8774-83EDECDAF757}" type="pres">
      <dgm:prSet presAssocID="{3DAB910C-37B7-4A6F-BF95-953CE1BDE814}" presName="linear" presStyleCnt="0">
        <dgm:presLayoutVars>
          <dgm:animLvl val="lvl"/>
          <dgm:resizeHandles val="exact"/>
        </dgm:presLayoutVars>
      </dgm:prSet>
      <dgm:spPr/>
    </dgm:pt>
    <dgm:pt modelId="{8461B9F8-BDC6-814E-8475-C7BCD028D3AA}" type="pres">
      <dgm:prSet presAssocID="{23FED5BB-2B18-4D84-9EBD-B09D40815DC8}" presName="parentText" presStyleLbl="node1" presStyleIdx="0" presStyleCnt="3">
        <dgm:presLayoutVars>
          <dgm:chMax val="0"/>
          <dgm:bulletEnabled val="1"/>
        </dgm:presLayoutVars>
      </dgm:prSet>
      <dgm:spPr/>
    </dgm:pt>
    <dgm:pt modelId="{B0728C5B-159D-EF42-B2E2-DFCC84852B22}" type="pres">
      <dgm:prSet presAssocID="{D28A4D3A-6CBB-484D-A9B7-6F4CC65B6556}" presName="spacer" presStyleCnt="0"/>
      <dgm:spPr/>
    </dgm:pt>
    <dgm:pt modelId="{9CA09923-1668-7742-AE3D-7147BEC2B4E0}" type="pres">
      <dgm:prSet presAssocID="{00AB5744-33AC-4ED7-B96D-4037171BDB4A}" presName="parentText" presStyleLbl="node1" presStyleIdx="1" presStyleCnt="3">
        <dgm:presLayoutVars>
          <dgm:chMax val="0"/>
          <dgm:bulletEnabled val="1"/>
        </dgm:presLayoutVars>
      </dgm:prSet>
      <dgm:spPr/>
    </dgm:pt>
    <dgm:pt modelId="{2F7A5267-8CF4-494E-B60C-A0E8263E40E1}" type="pres">
      <dgm:prSet presAssocID="{37B5441D-FA1D-4680-A263-41ADC241497E}" presName="spacer" presStyleCnt="0"/>
      <dgm:spPr/>
    </dgm:pt>
    <dgm:pt modelId="{471FCE1A-AEEC-F94E-BF44-2EF3A587AA48}" type="pres">
      <dgm:prSet presAssocID="{5D6B54F3-2538-43D5-B55F-DCA634FDA70D}" presName="parentText" presStyleLbl="node1" presStyleIdx="2" presStyleCnt="3">
        <dgm:presLayoutVars>
          <dgm:chMax val="0"/>
          <dgm:bulletEnabled val="1"/>
        </dgm:presLayoutVars>
      </dgm:prSet>
      <dgm:spPr/>
    </dgm:pt>
  </dgm:ptLst>
  <dgm:cxnLst>
    <dgm:cxn modelId="{A851B604-2B84-4EA9-A06D-8F6004195B3B}" srcId="{3DAB910C-37B7-4A6F-BF95-953CE1BDE814}" destId="{00AB5744-33AC-4ED7-B96D-4037171BDB4A}" srcOrd="1" destOrd="0" parTransId="{D3EE908B-DB2D-41AB-B260-947C568132C1}" sibTransId="{37B5441D-FA1D-4680-A263-41ADC241497E}"/>
    <dgm:cxn modelId="{6BED513B-1191-0C48-876C-900EE4D0FC21}" type="presOf" srcId="{5D6B54F3-2538-43D5-B55F-DCA634FDA70D}" destId="{471FCE1A-AEEC-F94E-BF44-2EF3A587AA48}" srcOrd="0" destOrd="0" presId="urn:microsoft.com/office/officeart/2005/8/layout/vList2"/>
    <dgm:cxn modelId="{075BF47C-754D-4539-9F4E-C4F93AA0BC30}" srcId="{3DAB910C-37B7-4A6F-BF95-953CE1BDE814}" destId="{23FED5BB-2B18-4D84-9EBD-B09D40815DC8}" srcOrd="0" destOrd="0" parTransId="{6A042749-48C0-4EF2-93EF-7FCD9314944E}" sibTransId="{D28A4D3A-6CBB-484D-A9B7-6F4CC65B6556}"/>
    <dgm:cxn modelId="{198DF6AF-ED36-AF46-BCA4-482B7471B24D}" type="presOf" srcId="{00AB5744-33AC-4ED7-B96D-4037171BDB4A}" destId="{9CA09923-1668-7742-AE3D-7147BEC2B4E0}" srcOrd="0" destOrd="0" presId="urn:microsoft.com/office/officeart/2005/8/layout/vList2"/>
    <dgm:cxn modelId="{18D349D3-7508-484E-BB9C-AC268F7E8326}" srcId="{3DAB910C-37B7-4A6F-BF95-953CE1BDE814}" destId="{5D6B54F3-2538-43D5-B55F-DCA634FDA70D}" srcOrd="2" destOrd="0" parTransId="{212C2054-3444-4461-9D3E-2FC67EBEF9DF}" sibTransId="{2DD49E01-F8AF-48BA-80B6-760A16CD11CC}"/>
    <dgm:cxn modelId="{484060E4-C1C6-9446-BC1F-5A9D29DDAD67}" type="presOf" srcId="{3DAB910C-37B7-4A6F-BF95-953CE1BDE814}" destId="{C9653F56-0A7F-724D-8774-83EDECDAF757}" srcOrd="0" destOrd="0" presId="urn:microsoft.com/office/officeart/2005/8/layout/vList2"/>
    <dgm:cxn modelId="{C895D4F3-8966-D54F-B535-6128AF1A4AC5}" type="presOf" srcId="{23FED5BB-2B18-4D84-9EBD-B09D40815DC8}" destId="{8461B9F8-BDC6-814E-8475-C7BCD028D3AA}" srcOrd="0" destOrd="0" presId="urn:microsoft.com/office/officeart/2005/8/layout/vList2"/>
    <dgm:cxn modelId="{4B8172CD-76B0-294C-B660-F7984651AD4A}" type="presParOf" srcId="{C9653F56-0A7F-724D-8774-83EDECDAF757}" destId="{8461B9F8-BDC6-814E-8475-C7BCD028D3AA}" srcOrd="0" destOrd="0" presId="urn:microsoft.com/office/officeart/2005/8/layout/vList2"/>
    <dgm:cxn modelId="{A98988B2-6832-C743-A797-8E3A4ED59620}" type="presParOf" srcId="{C9653F56-0A7F-724D-8774-83EDECDAF757}" destId="{B0728C5B-159D-EF42-B2E2-DFCC84852B22}" srcOrd="1" destOrd="0" presId="urn:microsoft.com/office/officeart/2005/8/layout/vList2"/>
    <dgm:cxn modelId="{F80231E8-E998-F84A-9CC0-5E2F8D482F0E}" type="presParOf" srcId="{C9653F56-0A7F-724D-8774-83EDECDAF757}" destId="{9CA09923-1668-7742-AE3D-7147BEC2B4E0}" srcOrd="2" destOrd="0" presId="urn:microsoft.com/office/officeart/2005/8/layout/vList2"/>
    <dgm:cxn modelId="{66609A1A-7875-524A-A546-E9E1C302D423}" type="presParOf" srcId="{C9653F56-0A7F-724D-8774-83EDECDAF757}" destId="{2F7A5267-8CF4-494E-B60C-A0E8263E40E1}" srcOrd="3" destOrd="0" presId="urn:microsoft.com/office/officeart/2005/8/layout/vList2"/>
    <dgm:cxn modelId="{1B5BB443-023B-0543-9123-3C48D1B00D51}" type="presParOf" srcId="{C9653F56-0A7F-724D-8774-83EDECDAF757}" destId="{471FCE1A-AEEC-F94E-BF44-2EF3A587AA4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CCE646-0B02-4F78-B7AD-DC09ABD670B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D70835DA-4452-4F3D-BE72-DE883AF0C66B}">
      <dgm:prSet/>
      <dgm:spPr/>
      <dgm:t>
        <a:bodyPr/>
        <a:lstStyle/>
        <a:p>
          <a:r>
            <a:rPr lang="en-CA"/>
            <a:t>The analysis finds government expenditures trends divided into four periods: 1867 to 1914, 1914 to 1945, 1945 to 1974 and 1974 to the present.  </a:t>
          </a:r>
          <a:endParaRPr lang="en-US"/>
        </a:p>
      </dgm:t>
    </dgm:pt>
    <dgm:pt modelId="{36073ACB-33EF-49FA-9074-3C689EF38D58}" type="parTrans" cxnId="{10BE2906-3DB5-458B-93F7-BF71244E955F}">
      <dgm:prSet/>
      <dgm:spPr/>
      <dgm:t>
        <a:bodyPr/>
        <a:lstStyle/>
        <a:p>
          <a:endParaRPr lang="en-US"/>
        </a:p>
      </dgm:t>
    </dgm:pt>
    <dgm:pt modelId="{0E743FD6-B5E9-4B5D-86E1-18CC3FE1DE5F}" type="sibTrans" cxnId="{10BE2906-3DB5-458B-93F7-BF71244E955F}">
      <dgm:prSet/>
      <dgm:spPr/>
      <dgm:t>
        <a:bodyPr/>
        <a:lstStyle/>
        <a:p>
          <a:endParaRPr lang="en-US"/>
        </a:p>
      </dgm:t>
    </dgm:pt>
    <dgm:pt modelId="{C1B18892-0FF0-49BD-B1F3-D5F209C3AEA7}">
      <dgm:prSet/>
      <dgm:spPr/>
      <dgm:t>
        <a:bodyPr/>
        <a:lstStyle/>
        <a:p>
          <a:r>
            <a:rPr lang="en-CA"/>
            <a:t>These four periods each appear to mark distinct shifts to new and higher levels of real per capita Ontario government spending and revenues and represent support for Peacock-Wiseman structural shifts in spending.  </a:t>
          </a:r>
          <a:endParaRPr lang="en-US"/>
        </a:p>
      </dgm:t>
    </dgm:pt>
    <dgm:pt modelId="{CA76FE1B-CE26-4474-9401-D8C335364043}" type="parTrans" cxnId="{A54B2183-9CDD-4815-AE81-4C26A8351FE8}">
      <dgm:prSet/>
      <dgm:spPr/>
      <dgm:t>
        <a:bodyPr/>
        <a:lstStyle/>
        <a:p>
          <a:endParaRPr lang="en-US"/>
        </a:p>
      </dgm:t>
    </dgm:pt>
    <dgm:pt modelId="{D64E0335-9D83-475F-B756-BAFC5A209EE1}" type="sibTrans" cxnId="{A54B2183-9CDD-4815-AE81-4C26A8351FE8}">
      <dgm:prSet/>
      <dgm:spPr/>
      <dgm:t>
        <a:bodyPr/>
        <a:lstStyle/>
        <a:p>
          <a:endParaRPr lang="en-US"/>
        </a:p>
      </dgm:t>
    </dgm:pt>
    <dgm:pt modelId="{67E4973C-A370-4F95-9A26-44A65EBFF779}">
      <dgm:prSet/>
      <dgm:spPr/>
      <dgm:t>
        <a:bodyPr/>
        <a:lstStyle/>
        <a:p>
          <a:r>
            <a:rPr lang="en-CA"/>
            <a:t>At the same time, spending is also income elastic over the long term which is evidence of a Wagner’s Law type mechanism in driving expenditure growth.  </a:t>
          </a:r>
          <a:endParaRPr lang="en-US"/>
        </a:p>
      </dgm:t>
    </dgm:pt>
    <dgm:pt modelId="{B5D6B48B-DCFE-46AC-B59C-637FE612773E}" type="parTrans" cxnId="{2F32A7E1-469A-45B5-B8A0-F0D047C21BB0}">
      <dgm:prSet/>
      <dgm:spPr/>
      <dgm:t>
        <a:bodyPr/>
        <a:lstStyle/>
        <a:p>
          <a:endParaRPr lang="en-US"/>
        </a:p>
      </dgm:t>
    </dgm:pt>
    <dgm:pt modelId="{C29D60D2-779B-432E-860D-4F65C961B6C0}" type="sibTrans" cxnId="{2F32A7E1-469A-45B5-B8A0-F0D047C21BB0}">
      <dgm:prSet/>
      <dgm:spPr/>
      <dgm:t>
        <a:bodyPr/>
        <a:lstStyle/>
        <a:p>
          <a:endParaRPr lang="en-US"/>
        </a:p>
      </dgm:t>
    </dgm:pt>
    <dgm:pt modelId="{6FAEC648-F841-4933-9092-55EC32DB6248}">
      <dgm:prSet/>
      <dgm:spPr/>
      <dgm:t>
        <a:bodyPr/>
        <a:lstStyle/>
        <a:p>
          <a:r>
            <a:rPr lang="en-CA"/>
            <a:t>Government spending in Ontario has been driven by the demand for programs and services in response to rising income and shifts fueled by both growing own source revenues as well as changes in federal transfer programs and regimes.</a:t>
          </a:r>
          <a:endParaRPr lang="en-US"/>
        </a:p>
      </dgm:t>
    </dgm:pt>
    <dgm:pt modelId="{2EFB3C81-897A-4602-8298-2A06202DBE9C}" type="parTrans" cxnId="{638C249B-69BD-4954-B450-25295F5C9762}">
      <dgm:prSet/>
      <dgm:spPr/>
      <dgm:t>
        <a:bodyPr/>
        <a:lstStyle/>
        <a:p>
          <a:endParaRPr lang="en-US"/>
        </a:p>
      </dgm:t>
    </dgm:pt>
    <dgm:pt modelId="{64A04601-C376-4DFD-A61B-AD4F7A1F0BD0}" type="sibTrans" cxnId="{638C249B-69BD-4954-B450-25295F5C9762}">
      <dgm:prSet/>
      <dgm:spPr/>
      <dgm:t>
        <a:bodyPr/>
        <a:lstStyle/>
        <a:p>
          <a:endParaRPr lang="en-US"/>
        </a:p>
      </dgm:t>
    </dgm:pt>
    <dgm:pt modelId="{67883029-2F8F-C146-B74C-1C723B05D1B3}" type="pres">
      <dgm:prSet presAssocID="{3ECCE646-0B02-4F78-B7AD-DC09ABD670B8}" presName="linear" presStyleCnt="0">
        <dgm:presLayoutVars>
          <dgm:animLvl val="lvl"/>
          <dgm:resizeHandles val="exact"/>
        </dgm:presLayoutVars>
      </dgm:prSet>
      <dgm:spPr/>
    </dgm:pt>
    <dgm:pt modelId="{F6687F87-C50D-F84A-A26D-B46F30D8E9D2}" type="pres">
      <dgm:prSet presAssocID="{D70835DA-4452-4F3D-BE72-DE883AF0C66B}" presName="parentText" presStyleLbl="node1" presStyleIdx="0" presStyleCnt="4">
        <dgm:presLayoutVars>
          <dgm:chMax val="0"/>
          <dgm:bulletEnabled val="1"/>
        </dgm:presLayoutVars>
      </dgm:prSet>
      <dgm:spPr/>
    </dgm:pt>
    <dgm:pt modelId="{0CD26AA6-F71E-2D41-91A1-0F425439799A}" type="pres">
      <dgm:prSet presAssocID="{0E743FD6-B5E9-4B5D-86E1-18CC3FE1DE5F}" presName="spacer" presStyleCnt="0"/>
      <dgm:spPr/>
    </dgm:pt>
    <dgm:pt modelId="{27738458-D5F0-F240-8BE8-9ED92EB21163}" type="pres">
      <dgm:prSet presAssocID="{C1B18892-0FF0-49BD-B1F3-D5F209C3AEA7}" presName="parentText" presStyleLbl="node1" presStyleIdx="1" presStyleCnt="4">
        <dgm:presLayoutVars>
          <dgm:chMax val="0"/>
          <dgm:bulletEnabled val="1"/>
        </dgm:presLayoutVars>
      </dgm:prSet>
      <dgm:spPr/>
    </dgm:pt>
    <dgm:pt modelId="{2470B3D5-4FF9-914C-B143-8862A3F5DC43}" type="pres">
      <dgm:prSet presAssocID="{D64E0335-9D83-475F-B756-BAFC5A209EE1}" presName="spacer" presStyleCnt="0"/>
      <dgm:spPr/>
    </dgm:pt>
    <dgm:pt modelId="{C422BE89-6ED5-9F4A-9EC6-F6B981076042}" type="pres">
      <dgm:prSet presAssocID="{67E4973C-A370-4F95-9A26-44A65EBFF779}" presName="parentText" presStyleLbl="node1" presStyleIdx="2" presStyleCnt="4">
        <dgm:presLayoutVars>
          <dgm:chMax val="0"/>
          <dgm:bulletEnabled val="1"/>
        </dgm:presLayoutVars>
      </dgm:prSet>
      <dgm:spPr/>
    </dgm:pt>
    <dgm:pt modelId="{F84A2E4C-CD51-E940-A811-21939350010A}" type="pres">
      <dgm:prSet presAssocID="{C29D60D2-779B-432E-860D-4F65C961B6C0}" presName="spacer" presStyleCnt="0"/>
      <dgm:spPr/>
    </dgm:pt>
    <dgm:pt modelId="{ECEEC6B5-A5AE-4343-A0DE-2FEB37D91ACA}" type="pres">
      <dgm:prSet presAssocID="{6FAEC648-F841-4933-9092-55EC32DB6248}" presName="parentText" presStyleLbl="node1" presStyleIdx="3" presStyleCnt="4">
        <dgm:presLayoutVars>
          <dgm:chMax val="0"/>
          <dgm:bulletEnabled val="1"/>
        </dgm:presLayoutVars>
      </dgm:prSet>
      <dgm:spPr/>
    </dgm:pt>
  </dgm:ptLst>
  <dgm:cxnLst>
    <dgm:cxn modelId="{10BE2906-3DB5-458B-93F7-BF71244E955F}" srcId="{3ECCE646-0B02-4F78-B7AD-DC09ABD670B8}" destId="{D70835DA-4452-4F3D-BE72-DE883AF0C66B}" srcOrd="0" destOrd="0" parTransId="{36073ACB-33EF-49FA-9074-3C689EF38D58}" sibTransId="{0E743FD6-B5E9-4B5D-86E1-18CC3FE1DE5F}"/>
    <dgm:cxn modelId="{73121347-FD3B-F740-B145-3820223C07B9}" type="presOf" srcId="{67E4973C-A370-4F95-9A26-44A65EBFF779}" destId="{C422BE89-6ED5-9F4A-9EC6-F6B981076042}" srcOrd="0" destOrd="0" presId="urn:microsoft.com/office/officeart/2005/8/layout/vList2"/>
    <dgm:cxn modelId="{C9465D68-F4E2-CF4B-848C-5B11B76CFF55}" type="presOf" srcId="{6FAEC648-F841-4933-9092-55EC32DB6248}" destId="{ECEEC6B5-A5AE-4343-A0DE-2FEB37D91ACA}" srcOrd="0" destOrd="0" presId="urn:microsoft.com/office/officeart/2005/8/layout/vList2"/>
    <dgm:cxn modelId="{A54B2183-9CDD-4815-AE81-4C26A8351FE8}" srcId="{3ECCE646-0B02-4F78-B7AD-DC09ABD670B8}" destId="{C1B18892-0FF0-49BD-B1F3-D5F209C3AEA7}" srcOrd="1" destOrd="0" parTransId="{CA76FE1B-CE26-4474-9401-D8C335364043}" sibTransId="{D64E0335-9D83-475F-B756-BAFC5A209EE1}"/>
    <dgm:cxn modelId="{638C249B-69BD-4954-B450-25295F5C9762}" srcId="{3ECCE646-0B02-4F78-B7AD-DC09ABD670B8}" destId="{6FAEC648-F841-4933-9092-55EC32DB6248}" srcOrd="3" destOrd="0" parTransId="{2EFB3C81-897A-4602-8298-2A06202DBE9C}" sibTransId="{64A04601-C376-4DFD-A61B-AD4F7A1F0BD0}"/>
    <dgm:cxn modelId="{1AEAD2A5-6992-8049-B2D9-CCBDAA7F03F1}" type="presOf" srcId="{C1B18892-0FF0-49BD-B1F3-D5F209C3AEA7}" destId="{27738458-D5F0-F240-8BE8-9ED92EB21163}" srcOrd="0" destOrd="0" presId="urn:microsoft.com/office/officeart/2005/8/layout/vList2"/>
    <dgm:cxn modelId="{86DA13D5-EA26-7341-AFE7-2362EC8D2FA9}" type="presOf" srcId="{D70835DA-4452-4F3D-BE72-DE883AF0C66B}" destId="{F6687F87-C50D-F84A-A26D-B46F30D8E9D2}" srcOrd="0" destOrd="0" presId="urn:microsoft.com/office/officeart/2005/8/layout/vList2"/>
    <dgm:cxn modelId="{E62A30D5-0BC5-FC40-8A7C-FAE64C498FD7}" type="presOf" srcId="{3ECCE646-0B02-4F78-B7AD-DC09ABD670B8}" destId="{67883029-2F8F-C146-B74C-1C723B05D1B3}" srcOrd="0" destOrd="0" presId="urn:microsoft.com/office/officeart/2005/8/layout/vList2"/>
    <dgm:cxn modelId="{2F32A7E1-469A-45B5-B8A0-F0D047C21BB0}" srcId="{3ECCE646-0B02-4F78-B7AD-DC09ABD670B8}" destId="{67E4973C-A370-4F95-9A26-44A65EBFF779}" srcOrd="2" destOrd="0" parTransId="{B5D6B48B-DCFE-46AC-B59C-637FE612773E}" sibTransId="{C29D60D2-779B-432E-860D-4F65C961B6C0}"/>
    <dgm:cxn modelId="{6986A841-6AC0-864E-817A-6887C0E4CF0E}" type="presParOf" srcId="{67883029-2F8F-C146-B74C-1C723B05D1B3}" destId="{F6687F87-C50D-F84A-A26D-B46F30D8E9D2}" srcOrd="0" destOrd="0" presId="urn:microsoft.com/office/officeart/2005/8/layout/vList2"/>
    <dgm:cxn modelId="{82F6BA12-AB8C-3A40-B544-D83B020872E1}" type="presParOf" srcId="{67883029-2F8F-C146-B74C-1C723B05D1B3}" destId="{0CD26AA6-F71E-2D41-91A1-0F425439799A}" srcOrd="1" destOrd="0" presId="urn:microsoft.com/office/officeart/2005/8/layout/vList2"/>
    <dgm:cxn modelId="{CE84094C-7357-5A41-B873-09245A2139CD}" type="presParOf" srcId="{67883029-2F8F-C146-B74C-1C723B05D1B3}" destId="{27738458-D5F0-F240-8BE8-9ED92EB21163}" srcOrd="2" destOrd="0" presId="urn:microsoft.com/office/officeart/2005/8/layout/vList2"/>
    <dgm:cxn modelId="{EA866801-4E7F-1B42-BA77-D2C534941754}" type="presParOf" srcId="{67883029-2F8F-C146-B74C-1C723B05D1B3}" destId="{2470B3D5-4FF9-914C-B143-8862A3F5DC43}" srcOrd="3" destOrd="0" presId="urn:microsoft.com/office/officeart/2005/8/layout/vList2"/>
    <dgm:cxn modelId="{890FAAD7-A4FD-8B40-AE5F-0EB46B62C958}" type="presParOf" srcId="{67883029-2F8F-C146-B74C-1C723B05D1B3}" destId="{C422BE89-6ED5-9F4A-9EC6-F6B981076042}" srcOrd="4" destOrd="0" presId="urn:microsoft.com/office/officeart/2005/8/layout/vList2"/>
    <dgm:cxn modelId="{0B5414F2-8294-6A42-94D4-3F6F066434EE}" type="presParOf" srcId="{67883029-2F8F-C146-B74C-1C723B05D1B3}" destId="{F84A2E4C-CD51-E940-A811-21939350010A}" srcOrd="5" destOrd="0" presId="urn:microsoft.com/office/officeart/2005/8/layout/vList2"/>
    <dgm:cxn modelId="{25C71A37-F047-A64E-B009-13730BA605DD}" type="presParOf" srcId="{67883029-2F8F-C146-B74C-1C723B05D1B3}" destId="{ECEEC6B5-A5AE-4343-A0DE-2FEB37D91AC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61B9F8-BDC6-814E-8475-C7BCD028D3AA}">
      <dsp:nvSpPr>
        <dsp:cNvPr id="0" name=""/>
        <dsp:cNvSpPr/>
      </dsp:nvSpPr>
      <dsp:spPr>
        <a:xfrm>
          <a:off x="0" y="151537"/>
          <a:ext cx="4828172" cy="17503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CA" sz="1700" kern="1200"/>
            <a:t>Data from the Finances of the Nation government finance database for Ontario for the period 1966 to 2020 is combined with Ontario budgetary data for the period 1867 to 1965 to provide an overview of the evolution of Ontario revenues and expenditures from 1967 to the present.  </a:t>
          </a:r>
          <a:endParaRPr lang="en-US" sz="1700" kern="1200"/>
        </a:p>
      </dsp:txBody>
      <dsp:txXfrm>
        <a:off x="85444" y="236981"/>
        <a:ext cx="4657284" cy="1579432"/>
      </dsp:txXfrm>
    </dsp:sp>
    <dsp:sp modelId="{9CA09923-1668-7742-AE3D-7147BEC2B4E0}">
      <dsp:nvSpPr>
        <dsp:cNvPr id="0" name=""/>
        <dsp:cNvSpPr/>
      </dsp:nvSpPr>
      <dsp:spPr>
        <a:xfrm>
          <a:off x="0" y="1950817"/>
          <a:ext cx="4828172" cy="175032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CA" sz="1700" kern="1200"/>
            <a:t>Analysis finds four distinct periods - 1867 to 1914, 1914 to 1945, 1945 to 1974 and 1974 to the present – marking distinct shifts to new and higher levels of real per capita Ontario government spending and revenues.  </a:t>
          </a:r>
          <a:endParaRPr lang="en-US" sz="1700" kern="1200"/>
        </a:p>
      </dsp:txBody>
      <dsp:txXfrm>
        <a:off x="85444" y="2036261"/>
        <a:ext cx="4657284" cy="1579432"/>
      </dsp:txXfrm>
    </dsp:sp>
    <dsp:sp modelId="{471FCE1A-AEEC-F94E-BF44-2EF3A587AA48}">
      <dsp:nvSpPr>
        <dsp:cNvPr id="0" name=""/>
        <dsp:cNvSpPr/>
      </dsp:nvSpPr>
      <dsp:spPr>
        <a:xfrm>
          <a:off x="0" y="3750097"/>
          <a:ext cx="4828172" cy="17503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CA" sz="1700" kern="1200"/>
            <a:t>Regression analysis finds Ontario government spending driven by a combination of both demand side factors and supply side factors with evidence for both Wagner’s Law and Peacock-Wiseman as drivers of government expenditure in Ontario.</a:t>
          </a:r>
          <a:endParaRPr lang="en-US" sz="1700" kern="1200"/>
        </a:p>
      </dsp:txBody>
      <dsp:txXfrm>
        <a:off x="85444" y="3835541"/>
        <a:ext cx="4657284" cy="15794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87F87-C50D-F84A-A26D-B46F30D8E9D2}">
      <dsp:nvSpPr>
        <dsp:cNvPr id="0" name=""/>
        <dsp:cNvSpPr/>
      </dsp:nvSpPr>
      <dsp:spPr>
        <a:xfrm>
          <a:off x="0" y="588632"/>
          <a:ext cx="6367912" cy="126820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a:t>The analysis finds government expenditures trends divided into four periods: 1867 to 1914, 1914 to 1945, 1945 to 1974 and 1974 to the present.  </a:t>
          </a:r>
          <a:endParaRPr lang="en-US" sz="1800" kern="1200"/>
        </a:p>
      </dsp:txBody>
      <dsp:txXfrm>
        <a:off x="61909" y="650541"/>
        <a:ext cx="6244094" cy="1144388"/>
      </dsp:txXfrm>
    </dsp:sp>
    <dsp:sp modelId="{27738458-D5F0-F240-8BE8-9ED92EB21163}">
      <dsp:nvSpPr>
        <dsp:cNvPr id="0" name=""/>
        <dsp:cNvSpPr/>
      </dsp:nvSpPr>
      <dsp:spPr>
        <a:xfrm>
          <a:off x="0" y="1908679"/>
          <a:ext cx="6367912" cy="1268206"/>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a:t>These four periods each appear to mark distinct shifts to new and higher levels of real per capita Ontario government spending and revenues and represent support for Peacock-Wiseman structural shifts in spending.  </a:t>
          </a:r>
          <a:endParaRPr lang="en-US" sz="1800" kern="1200"/>
        </a:p>
      </dsp:txBody>
      <dsp:txXfrm>
        <a:off x="61909" y="1970588"/>
        <a:ext cx="6244094" cy="1144388"/>
      </dsp:txXfrm>
    </dsp:sp>
    <dsp:sp modelId="{C422BE89-6ED5-9F4A-9EC6-F6B981076042}">
      <dsp:nvSpPr>
        <dsp:cNvPr id="0" name=""/>
        <dsp:cNvSpPr/>
      </dsp:nvSpPr>
      <dsp:spPr>
        <a:xfrm>
          <a:off x="0" y="3228726"/>
          <a:ext cx="6367912" cy="1268206"/>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a:t>At the same time, spending is also income elastic over the long term which is evidence of a Wagner’s Law type mechanism in driving expenditure growth.  </a:t>
          </a:r>
          <a:endParaRPr lang="en-US" sz="1800" kern="1200"/>
        </a:p>
      </dsp:txBody>
      <dsp:txXfrm>
        <a:off x="61909" y="3290635"/>
        <a:ext cx="6244094" cy="1144388"/>
      </dsp:txXfrm>
    </dsp:sp>
    <dsp:sp modelId="{ECEEC6B5-A5AE-4343-A0DE-2FEB37D91ACA}">
      <dsp:nvSpPr>
        <dsp:cNvPr id="0" name=""/>
        <dsp:cNvSpPr/>
      </dsp:nvSpPr>
      <dsp:spPr>
        <a:xfrm>
          <a:off x="0" y="4548773"/>
          <a:ext cx="6367912" cy="126820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a:t>Government spending in Ontario has been driven by the demand for programs and services in response to rising income and shifts fueled by both growing own source revenues as well as changes in federal transfer programs and regimes.</a:t>
          </a:r>
          <a:endParaRPr lang="en-US" sz="1800" kern="1200"/>
        </a:p>
      </dsp:txBody>
      <dsp:txXfrm>
        <a:off x="61909" y="4610682"/>
        <a:ext cx="6244094" cy="114438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EF19C-76D4-A1CD-8818-B8750DE44D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D9A202-C65C-6868-0753-06F085A3C1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C76D30-5578-DC71-5CD7-0EDDA3779B4F}"/>
              </a:ext>
            </a:extLst>
          </p:cNvPr>
          <p:cNvSpPr>
            <a:spLocks noGrp="1"/>
          </p:cNvSpPr>
          <p:nvPr>
            <p:ph type="dt" sz="half" idx="10"/>
          </p:nvPr>
        </p:nvSpPr>
        <p:spPr/>
        <p:txBody>
          <a:bodyPr/>
          <a:lstStyle/>
          <a:p>
            <a:fld id="{D168B7FE-ABE9-9A4D-8F43-CBAC20FBF2A2}" type="datetimeFigureOut">
              <a:rPr lang="en-US" smtClean="0"/>
              <a:t>4/25/22</a:t>
            </a:fld>
            <a:endParaRPr lang="en-US"/>
          </a:p>
        </p:txBody>
      </p:sp>
      <p:sp>
        <p:nvSpPr>
          <p:cNvPr id="5" name="Footer Placeholder 4">
            <a:extLst>
              <a:ext uri="{FF2B5EF4-FFF2-40B4-BE49-F238E27FC236}">
                <a16:creationId xmlns:a16="http://schemas.microsoft.com/office/drawing/2014/main" id="{125AD0D9-C84E-7D37-5584-24A5C5837C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532212-2D4A-3968-797C-C69A84A71446}"/>
              </a:ext>
            </a:extLst>
          </p:cNvPr>
          <p:cNvSpPr>
            <a:spLocks noGrp="1"/>
          </p:cNvSpPr>
          <p:nvPr>
            <p:ph type="sldNum" sz="quarter" idx="12"/>
          </p:nvPr>
        </p:nvSpPr>
        <p:spPr/>
        <p:txBody>
          <a:bodyPr/>
          <a:lstStyle/>
          <a:p>
            <a:fld id="{335C40CA-C093-244F-BB29-195A40E53801}" type="slidenum">
              <a:rPr lang="en-US" smtClean="0"/>
              <a:t>‹#›</a:t>
            </a:fld>
            <a:endParaRPr lang="en-US"/>
          </a:p>
        </p:txBody>
      </p:sp>
    </p:spTree>
    <p:extLst>
      <p:ext uri="{BB962C8B-B14F-4D97-AF65-F5344CB8AC3E}">
        <p14:creationId xmlns:p14="http://schemas.microsoft.com/office/powerpoint/2010/main" val="1390979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A991E-145C-741A-8245-42ADD63AF1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11425C-BAE0-D1FA-E93C-FD5992A59B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38E090-5B0D-6338-7943-7DB1EF4D7E20}"/>
              </a:ext>
            </a:extLst>
          </p:cNvPr>
          <p:cNvSpPr>
            <a:spLocks noGrp="1"/>
          </p:cNvSpPr>
          <p:nvPr>
            <p:ph type="dt" sz="half" idx="10"/>
          </p:nvPr>
        </p:nvSpPr>
        <p:spPr/>
        <p:txBody>
          <a:bodyPr/>
          <a:lstStyle/>
          <a:p>
            <a:fld id="{D168B7FE-ABE9-9A4D-8F43-CBAC20FBF2A2}" type="datetimeFigureOut">
              <a:rPr lang="en-US" smtClean="0"/>
              <a:t>4/25/22</a:t>
            </a:fld>
            <a:endParaRPr lang="en-US"/>
          </a:p>
        </p:txBody>
      </p:sp>
      <p:sp>
        <p:nvSpPr>
          <p:cNvPr id="5" name="Footer Placeholder 4">
            <a:extLst>
              <a:ext uri="{FF2B5EF4-FFF2-40B4-BE49-F238E27FC236}">
                <a16:creationId xmlns:a16="http://schemas.microsoft.com/office/drawing/2014/main" id="{6BF5B29B-9E9D-2A5A-247B-096780A270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BA47BA-25F3-34DA-EBD1-3E75EE433756}"/>
              </a:ext>
            </a:extLst>
          </p:cNvPr>
          <p:cNvSpPr>
            <a:spLocks noGrp="1"/>
          </p:cNvSpPr>
          <p:nvPr>
            <p:ph type="sldNum" sz="quarter" idx="12"/>
          </p:nvPr>
        </p:nvSpPr>
        <p:spPr/>
        <p:txBody>
          <a:bodyPr/>
          <a:lstStyle/>
          <a:p>
            <a:fld id="{335C40CA-C093-244F-BB29-195A40E53801}" type="slidenum">
              <a:rPr lang="en-US" smtClean="0"/>
              <a:t>‹#›</a:t>
            </a:fld>
            <a:endParaRPr lang="en-US"/>
          </a:p>
        </p:txBody>
      </p:sp>
    </p:spTree>
    <p:extLst>
      <p:ext uri="{BB962C8B-B14F-4D97-AF65-F5344CB8AC3E}">
        <p14:creationId xmlns:p14="http://schemas.microsoft.com/office/powerpoint/2010/main" val="2339287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290353-8CC2-7971-8BB0-ECE02442C6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96BC33-4D43-0C5E-FA9C-9660FDA9C4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AFCB0-51BF-0F27-7399-33673589F500}"/>
              </a:ext>
            </a:extLst>
          </p:cNvPr>
          <p:cNvSpPr>
            <a:spLocks noGrp="1"/>
          </p:cNvSpPr>
          <p:nvPr>
            <p:ph type="dt" sz="half" idx="10"/>
          </p:nvPr>
        </p:nvSpPr>
        <p:spPr/>
        <p:txBody>
          <a:bodyPr/>
          <a:lstStyle/>
          <a:p>
            <a:fld id="{D168B7FE-ABE9-9A4D-8F43-CBAC20FBF2A2}" type="datetimeFigureOut">
              <a:rPr lang="en-US" smtClean="0"/>
              <a:t>4/25/22</a:t>
            </a:fld>
            <a:endParaRPr lang="en-US"/>
          </a:p>
        </p:txBody>
      </p:sp>
      <p:sp>
        <p:nvSpPr>
          <p:cNvPr id="5" name="Footer Placeholder 4">
            <a:extLst>
              <a:ext uri="{FF2B5EF4-FFF2-40B4-BE49-F238E27FC236}">
                <a16:creationId xmlns:a16="http://schemas.microsoft.com/office/drawing/2014/main" id="{1A8B81F6-22D8-5282-462F-F9174631CC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7D2E38-92E7-6437-945F-0FE9E235BF00}"/>
              </a:ext>
            </a:extLst>
          </p:cNvPr>
          <p:cNvSpPr>
            <a:spLocks noGrp="1"/>
          </p:cNvSpPr>
          <p:nvPr>
            <p:ph type="sldNum" sz="quarter" idx="12"/>
          </p:nvPr>
        </p:nvSpPr>
        <p:spPr/>
        <p:txBody>
          <a:bodyPr/>
          <a:lstStyle/>
          <a:p>
            <a:fld id="{335C40CA-C093-244F-BB29-195A40E53801}" type="slidenum">
              <a:rPr lang="en-US" smtClean="0"/>
              <a:t>‹#›</a:t>
            </a:fld>
            <a:endParaRPr lang="en-US"/>
          </a:p>
        </p:txBody>
      </p:sp>
    </p:spTree>
    <p:extLst>
      <p:ext uri="{BB962C8B-B14F-4D97-AF65-F5344CB8AC3E}">
        <p14:creationId xmlns:p14="http://schemas.microsoft.com/office/powerpoint/2010/main" val="1128869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18DCF-DCF7-0E70-2F1D-4B9CCF7605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23C90A-3A43-A6F0-BF5E-C11E02A1CA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717B5E-5A2C-84CA-53DE-5EE91ACF9CBD}"/>
              </a:ext>
            </a:extLst>
          </p:cNvPr>
          <p:cNvSpPr>
            <a:spLocks noGrp="1"/>
          </p:cNvSpPr>
          <p:nvPr>
            <p:ph type="dt" sz="half" idx="10"/>
          </p:nvPr>
        </p:nvSpPr>
        <p:spPr/>
        <p:txBody>
          <a:bodyPr/>
          <a:lstStyle/>
          <a:p>
            <a:fld id="{D168B7FE-ABE9-9A4D-8F43-CBAC20FBF2A2}" type="datetimeFigureOut">
              <a:rPr lang="en-US" smtClean="0"/>
              <a:t>4/25/22</a:t>
            </a:fld>
            <a:endParaRPr lang="en-US"/>
          </a:p>
        </p:txBody>
      </p:sp>
      <p:sp>
        <p:nvSpPr>
          <p:cNvPr id="5" name="Footer Placeholder 4">
            <a:extLst>
              <a:ext uri="{FF2B5EF4-FFF2-40B4-BE49-F238E27FC236}">
                <a16:creationId xmlns:a16="http://schemas.microsoft.com/office/drawing/2014/main" id="{55719107-F694-8485-690E-2C7E51D075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DB2A34-B22A-B41B-1524-E0D1BE8390CF}"/>
              </a:ext>
            </a:extLst>
          </p:cNvPr>
          <p:cNvSpPr>
            <a:spLocks noGrp="1"/>
          </p:cNvSpPr>
          <p:nvPr>
            <p:ph type="sldNum" sz="quarter" idx="12"/>
          </p:nvPr>
        </p:nvSpPr>
        <p:spPr/>
        <p:txBody>
          <a:bodyPr/>
          <a:lstStyle/>
          <a:p>
            <a:fld id="{335C40CA-C093-244F-BB29-195A40E53801}" type="slidenum">
              <a:rPr lang="en-US" smtClean="0"/>
              <a:t>‹#›</a:t>
            </a:fld>
            <a:endParaRPr lang="en-US"/>
          </a:p>
        </p:txBody>
      </p:sp>
    </p:spTree>
    <p:extLst>
      <p:ext uri="{BB962C8B-B14F-4D97-AF65-F5344CB8AC3E}">
        <p14:creationId xmlns:p14="http://schemas.microsoft.com/office/powerpoint/2010/main" val="2840709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07F3D-2807-96E3-82A8-774233786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6CDB4A-28E7-4233-D9F5-E3939E2298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B57321-C3BE-BB6C-7F4E-AF92F27E9F94}"/>
              </a:ext>
            </a:extLst>
          </p:cNvPr>
          <p:cNvSpPr>
            <a:spLocks noGrp="1"/>
          </p:cNvSpPr>
          <p:nvPr>
            <p:ph type="dt" sz="half" idx="10"/>
          </p:nvPr>
        </p:nvSpPr>
        <p:spPr/>
        <p:txBody>
          <a:bodyPr/>
          <a:lstStyle/>
          <a:p>
            <a:fld id="{D168B7FE-ABE9-9A4D-8F43-CBAC20FBF2A2}" type="datetimeFigureOut">
              <a:rPr lang="en-US" smtClean="0"/>
              <a:t>4/25/22</a:t>
            </a:fld>
            <a:endParaRPr lang="en-US"/>
          </a:p>
        </p:txBody>
      </p:sp>
      <p:sp>
        <p:nvSpPr>
          <p:cNvPr id="5" name="Footer Placeholder 4">
            <a:extLst>
              <a:ext uri="{FF2B5EF4-FFF2-40B4-BE49-F238E27FC236}">
                <a16:creationId xmlns:a16="http://schemas.microsoft.com/office/drawing/2014/main" id="{8F1D74C7-2CFE-657E-783E-43EEDA19D0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8282BE-F9DC-F148-92D8-CA9EFB4C9F7C}"/>
              </a:ext>
            </a:extLst>
          </p:cNvPr>
          <p:cNvSpPr>
            <a:spLocks noGrp="1"/>
          </p:cNvSpPr>
          <p:nvPr>
            <p:ph type="sldNum" sz="quarter" idx="12"/>
          </p:nvPr>
        </p:nvSpPr>
        <p:spPr/>
        <p:txBody>
          <a:bodyPr/>
          <a:lstStyle/>
          <a:p>
            <a:fld id="{335C40CA-C093-244F-BB29-195A40E53801}" type="slidenum">
              <a:rPr lang="en-US" smtClean="0"/>
              <a:t>‹#›</a:t>
            </a:fld>
            <a:endParaRPr lang="en-US"/>
          </a:p>
        </p:txBody>
      </p:sp>
    </p:spTree>
    <p:extLst>
      <p:ext uri="{BB962C8B-B14F-4D97-AF65-F5344CB8AC3E}">
        <p14:creationId xmlns:p14="http://schemas.microsoft.com/office/powerpoint/2010/main" val="907237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E6598-9F8C-C833-D03A-9B153A439E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4709EC-CBAA-BBD7-0EF4-2DA82D4D93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B5A806-8033-3E5C-655F-F7AAA1FC24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BD93C5-407B-240A-6C9B-D5DD81CA5C61}"/>
              </a:ext>
            </a:extLst>
          </p:cNvPr>
          <p:cNvSpPr>
            <a:spLocks noGrp="1"/>
          </p:cNvSpPr>
          <p:nvPr>
            <p:ph type="dt" sz="half" idx="10"/>
          </p:nvPr>
        </p:nvSpPr>
        <p:spPr/>
        <p:txBody>
          <a:bodyPr/>
          <a:lstStyle/>
          <a:p>
            <a:fld id="{D168B7FE-ABE9-9A4D-8F43-CBAC20FBF2A2}" type="datetimeFigureOut">
              <a:rPr lang="en-US" smtClean="0"/>
              <a:t>4/25/22</a:t>
            </a:fld>
            <a:endParaRPr lang="en-US"/>
          </a:p>
        </p:txBody>
      </p:sp>
      <p:sp>
        <p:nvSpPr>
          <p:cNvPr id="6" name="Footer Placeholder 5">
            <a:extLst>
              <a:ext uri="{FF2B5EF4-FFF2-40B4-BE49-F238E27FC236}">
                <a16:creationId xmlns:a16="http://schemas.microsoft.com/office/drawing/2014/main" id="{25B04D8E-5EC6-B942-6B5E-AF2B569FBD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B9FC95-3FF4-F0C2-DD0A-0F39877258E7}"/>
              </a:ext>
            </a:extLst>
          </p:cNvPr>
          <p:cNvSpPr>
            <a:spLocks noGrp="1"/>
          </p:cNvSpPr>
          <p:nvPr>
            <p:ph type="sldNum" sz="quarter" idx="12"/>
          </p:nvPr>
        </p:nvSpPr>
        <p:spPr/>
        <p:txBody>
          <a:bodyPr/>
          <a:lstStyle/>
          <a:p>
            <a:fld id="{335C40CA-C093-244F-BB29-195A40E53801}" type="slidenum">
              <a:rPr lang="en-US" smtClean="0"/>
              <a:t>‹#›</a:t>
            </a:fld>
            <a:endParaRPr lang="en-US"/>
          </a:p>
        </p:txBody>
      </p:sp>
    </p:spTree>
    <p:extLst>
      <p:ext uri="{BB962C8B-B14F-4D97-AF65-F5344CB8AC3E}">
        <p14:creationId xmlns:p14="http://schemas.microsoft.com/office/powerpoint/2010/main" val="3009326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80EDE-990B-0FC7-9868-ACF685F6BF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0A2DF5-FE43-7B51-150B-655927BE82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029486-8BF3-E37D-CC69-2C36D8CF69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4D664A-7D85-3470-EA78-B3A11ABAF3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CBDF10-DDA4-210B-E0F0-EC5CE268B4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EEA48C-91FF-4AD7-6365-F169D4BE8526}"/>
              </a:ext>
            </a:extLst>
          </p:cNvPr>
          <p:cNvSpPr>
            <a:spLocks noGrp="1"/>
          </p:cNvSpPr>
          <p:nvPr>
            <p:ph type="dt" sz="half" idx="10"/>
          </p:nvPr>
        </p:nvSpPr>
        <p:spPr/>
        <p:txBody>
          <a:bodyPr/>
          <a:lstStyle/>
          <a:p>
            <a:fld id="{D168B7FE-ABE9-9A4D-8F43-CBAC20FBF2A2}" type="datetimeFigureOut">
              <a:rPr lang="en-US" smtClean="0"/>
              <a:t>4/25/22</a:t>
            </a:fld>
            <a:endParaRPr lang="en-US"/>
          </a:p>
        </p:txBody>
      </p:sp>
      <p:sp>
        <p:nvSpPr>
          <p:cNvPr id="8" name="Footer Placeholder 7">
            <a:extLst>
              <a:ext uri="{FF2B5EF4-FFF2-40B4-BE49-F238E27FC236}">
                <a16:creationId xmlns:a16="http://schemas.microsoft.com/office/drawing/2014/main" id="{BB3B7DDA-2961-0259-06C6-B090D172DD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05D883-9D34-FCDE-A698-EC12D9C0343B}"/>
              </a:ext>
            </a:extLst>
          </p:cNvPr>
          <p:cNvSpPr>
            <a:spLocks noGrp="1"/>
          </p:cNvSpPr>
          <p:nvPr>
            <p:ph type="sldNum" sz="quarter" idx="12"/>
          </p:nvPr>
        </p:nvSpPr>
        <p:spPr/>
        <p:txBody>
          <a:bodyPr/>
          <a:lstStyle/>
          <a:p>
            <a:fld id="{335C40CA-C093-244F-BB29-195A40E53801}" type="slidenum">
              <a:rPr lang="en-US" smtClean="0"/>
              <a:t>‹#›</a:t>
            </a:fld>
            <a:endParaRPr lang="en-US"/>
          </a:p>
        </p:txBody>
      </p:sp>
    </p:spTree>
    <p:extLst>
      <p:ext uri="{BB962C8B-B14F-4D97-AF65-F5344CB8AC3E}">
        <p14:creationId xmlns:p14="http://schemas.microsoft.com/office/powerpoint/2010/main" val="3520377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FD382-26DC-39A8-A44C-172848EEA2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644219-696F-CBE1-4E2E-56A46FC16361}"/>
              </a:ext>
            </a:extLst>
          </p:cNvPr>
          <p:cNvSpPr>
            <a:spLocks noGrp="1"/>
          </p:cNvSpPr>
          <p:nvPr>
            <p:ph type="dt" sz="half" idx="10"/>
          </p:nvPr>
        </p:nvSpPr>
        <p:spPr/>
        <p:txBody>
          <a:bodyPr/>
          <a:lstStyle/>
          <a:p>
            <a:fld id="{D168B7FE-ABE9-9A4D-8F43-CBAC20FBF2A2}" type="datetimeFigureOut">
              <a:rPr lang="en-US" smtClean="0"/>
              <a:t>4/25/22</a:t>
            </a:fld>
            <a:endParaRPr lang="en-US"/>
          </a:p>
        </p:txBody>
      </p:sp>
      <p:sp>
        <p:nvSpPr>
          <p:cNvPr id="4" name="Footer Placeholder 3">
            <a:extLst>
              <a:ext uri="{FF2B5EF4-FFF2-40B4-BE49-F238E27FC236}">
                <a16:creationId xmlns:a16="http://schemas.microsoft.com/office/drawing/2014/main" id="{AAEC9F7A-741D-60FE-CBFC-A59E4FA309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1200D2-D261-D98C-97F4-1A79EA7C1F8F}"/>
              </a:ext>
            </a:extLst>
          </p:cNvPr>
          <p:cNvSpPr>
            <a:spLocks noGrp="1"/>
          </p:cNvSpPr>
          <p:nvPr>
            <p:ph type="sldNum" sz="quarter" idx="12"/>
          </p:nvPr>
        </p:nvSpPr>
        <p:spPr/>
        <p:txBody>
          <a:bodyPr/>
          <a:lstStyle/>
          <a:p>
            <a:fld id="{335C40CA-C093-244F-BB29-195A40E53801}" type="slidenum">
              <a:rPr lang="en-US" smtClean="0"/>
              <a:t>‹#›</a:t>
            </a:fld>
            <a:endParaRPr lang="en-US"/>
          </a:p>
        </p:txBody>
      </p:sp>
    </p:spTree>
    <p:extLst>
      <p:ext uri="{BB962C8B-B14F-4D97-AF65-F5344CB8AC3E}">
        <p14:creationId xmlns:p14="http://schemas.microsoft.com/office/powerpoint/2010/main" val="1171207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D4830E-163D-F59F-A597-0BFB7922CEB4}"/>
              </a:ext>
            </a:extLst>
          </p:cNvPr>
          <p:cNvSpPr>
            <a:spLocks noGrp="1"/>
          </p:cNvSpPr>
          <p:nvPr>
            <p:ph type="dt" sz="half" idx="10"/>
          </p:nvPr>
        </p:nvSpPr>
        <p:spPr/>
        <p:txBody>
          <a:bodyPr/>
          <a:lstStyle/>
          <a:p>
            <a:fld id="{D168B7FE-ABE9-9A4D-8F43-CBAC20FBF2A2}" type="datetimeFigureOut">
              <a:rPr lang="en-US" smtClean="0"/>
              <a:t>4/25/22</a:t>
            </a:fld>
            <a:endParaRPr lang="en-US"/>
          </a:p>
        </p:txBody>
      </p:sp>
      <p:sp>
        <p:nvSpPr>
          <p:cNvPr id="3" name="Footer Placeholder 2">
            <a:extLst>
              <a:ext uri="{FF2B5EF4-FFF2-40B4-BE49-F238E27FC236}">
                <a16:creationId xmlns:a16="http://schemas.microsoft.com/office/drawing/2014/main" id="{9DBFAF76-97BD-74CD-B44E-3D63882A6A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52459E-3FF3-A5B7-6D3D-4D7520C08E19}"/>
              </a:ext>
            </a:extLst>
          </p:cNvPr>
          <p:cNvSpPr>
            <a:spLocks noGrp="1"/>
          </p:cNvSpPr>
          <p:nvPr>
            <p:ph type="sldNum" sz="quarter" idx="12"/>
          </p:nvPr>
        </p:nvSpPr>
        <p:spPr/>
        <p:txBody>
          <a:bodyPr/>
          <a:lstStyle/>
          <a:p>
            <a:fld id="{335C40CA-C093-244F-BB29-195A40E53801}" type="slidenum">
              <a:rPr lang="en-US" smtClean="0"/>
              <a:t>‹#›</a:t>
            </a:fld>
            <a:endParaRPr lang="en-US"/>
          </a:p>
        </p:txBody>
      </p:sp>
    </p:spTree>
    <p:extLst>
      <p:ext uri="{BB962C8B-B14F-4D97-AF65-F5344CB8AC3E}">
        <p14:creationId xmlns:p14="http://schemas.microsoft.com/office/powerpoint/2010/main" val="1668058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F15A3-6664-E41E-F906-8751A7CB37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1654A5-2EF7-E195-212C-E3AD47871E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BA0F46-FE73-07CE-642B-D57FED590E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800E8B-9A30-5195-D4C3-B17AEC49A488}"/>
              </a:ext>
            </a:extLst>
          </p:cNvPr>
          <p:cNvSpPr>
            <a:spLocks noGrp="1"/>
          </p:cNvSpPr>
          <p:nvPr>
            <p:ph type="dt" sz="half" idx="10"/>
          </p:nvPr>
        </p:nvSpPr>
        <p:spPr/>
        <p:txBody>
          <a:bodyPr/>
          <a:lstStyle/>
          <a:p>
            <a:fld id="{D168B7FE-ABE9-9A4D-8F43-CBAC20FBF2A2}" type="datetimeFigureOut">
              <a:rPr lang="en-US" smtClean="0"/>
              <a:t>4/25/22</a:t>
            </a:fld>
            <a:endParaRPr lang="en-US"/>
          </a:p>
        </p:txBody>
      </p:sp>
      <p:sp>
        <p:nvSpPr>
          <p:cNvPr id="6" name="Footer Placeholder 5">
            <a:extLst>
              <a:ext uri="{FF2B5EF4-FFF2-40B4-BE49-F238E27FC236}">
                <a16:creationId xmlns:a16="http://schemas.microsoft.com/office/drawing/2014/main" id="{EB4587B1-977F-9E47-4987-34FE4EA437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9F6FC1-E378-2427-8892-5629C6867313}"/>
              </a:ext>
            </a:extLst>
          </p:cNvPr>
          <p:cNvSpPr>
            <a:spLocks noGrp="1"/>
          </p:cNvSpPr>
          <p:nvPr>
            <p:ph type="sldNum" sz="quarter" idx="12"/>
          </p:nvPr>
        </p:nvSpPr>
        <p:spPr/>
        <p:txBody>
          <a:bodyPr/>
          <a:lstStyle/>
          <a:p>
            <a:fld id="{335C40CA-C093-244F-BB29-195A40E53801}" type="slidenum">
              <a:rPr lang="en-US" smtClean="0"/>
              <a:t>‹#›</a:t>
            </a:fld>
            <a:endParaRPr lang="en-US"/>
          </a:p>
        </p:txBody>
      </p:sp>
    </p:spTree>
    <p:extLst>
      <p:ext uri="{BB962C8B-B14F-4D97-AF65-F5344CB8AC3E}">
        <p14:creationId xmlns:p14="http://schemas.microsoft.com/office/powerpoint/2010/main" val="94749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E96B-FF95-744F-D494-94E4F19ADA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EFD1C1-4FFB-BEB7-6830-D5A4AFA690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120B98-3798-9325-2E09-CBAFCE4690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F522EC-5813-EAAE-C74B-A75A84175F5C}"/>
              </a:ext>
            </a:extLst>
          </p:cNvPr>
          <p:cNvSpPr>
            <a:spLocks noGrp="1"/>
          </p:cNvSpPr>
          <p:nvPr>
            <p:ph type="dt" sz="half" idx="10"/>
          </p:nvPr>
        </p:nvSpPr>
        <p:spPr/>
        <p:txBody>
          <a:bodyPr/>
          <a:lstStyle/>
          <a:p>
            <a:fld id="{D168B7FE-ABE9-9A4D-8F43-CBAC20FBF2A2}" type="datetimeFigureOut">
              <a:rPr lang="en-US" smtClean="0"/>
              <a:t>4/25/22</a:t>
            </a:fld>
            <a:endParaRPr lang="en-US"/>
          </a:p>
        </p:txBody>
      </p:sp>
      <p:sp>
        <p:nvSpPr>
          <p:cNvPr id="6" name="Footer Placeholder 5">
            <a:extLst>
              <a:ext uri="{FF2B5EF4-FFF2-40B4-BE49-F238E27FC236}">
                <a16:creationId xmlns:a16="http://schemas.microsoft.com/office/drawing/2014/main" id="{8BF39557-9DB0-93D1-6C03-C7169D222E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02A679-2E23-6DB3-EE0B-E471F90A600A}"/>
              </a:ext>
            </a:extLst>
          </p:cNvPr>
          <p:cNvSpPr>
            <a:spLocks noGrp="1"/>
          </p:cNvSpPr>
          <p:nvPr>
            <p:ph type="sldNum" sz="quarter" idx="12"/>
          </p:nvPr>
        </p:nvSpPr>
        <p:spPr/>
        <p:txBody>
          <a:bodyPr/>
          <a:lstStyle/>
          <a:p>
            <a:fld id="{335C40CA-C093-244F-BB29-195A40E53801}" type="slidenum">
              <a:rPr lang="en-US" smtClean="0"/>
              <a:t>‹#›</a:t>
            </a:fld>
            <a:endParaRPr lang="en-US"/>
          </a:p>
        </p:txBody>
      </p:sp>
    </p:spTree>
    <p:extLst>
      <p:ext uri="{BB962C8B-B14F-4D97-AF65-F5344CB8AC3E}">
        <p14:creationId xmlns:p14="http://schemas.microsoft.com/office/powerpoint/2010/main" val="2670029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EB88CF-409A-A0FD-073C-75E9032A17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94A1D0-E990-80F2-F464-D7253B175A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F34690-6FB6-391E-0358-243626043C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68B7FE-ABE9-9A4D-8F43-CBAC20FBF2A2}" type="datetimeFigureOut">
              <a:rPr lang="en-US" smtClean="0"/>
              <a:t>4/25/22</a:t>
            </a:fld>
            <a:endParaRPr lang="en-US"/>
          </a:p>
        </p:txBody>
      </p:sp>
      <p:sp>
        <p:nvSpPr>
          <p:cNvPr id="5" name="Footer Placeholder 4">
            <a:extLst>
              <a:ext uri="{FF2B5EF4-FFF2-40B4-BE49-F238E27FC236}">
                <a16:creationId xmlns:a16="http://schemas.microsoft.com/office/drawing/2014/main" id="{2D52E23F-486D-4494-4148-4C30C6F69A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449798-7413-7EBE-9BE5-CF03753733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C40CA-C093-244F-BB29-195A40E53801}" type="slidenum">
              <a:rPr lang="en-US" smtClean="0"/>
              <a:t>‹#›</a:t>
            </a:fld>
            <a:endParaRPr lang="en-US"/>
          </a:p>
        </p:txBody>
      </p:sp>
    </p:spTree>
    <p:extLst>
      <p:ext uri="{BB962C8B-B14F-4D97-AF65-F5344CB8AC3E}">
        <p14:creationId xmlns:p14="http://schemas.microsoft.com/office/powerpoint/2010/main" val="157732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20">
            <a:extLst>
              <a:ext uri="{FF2B5EF4-FFF2-40B4-BE49-F238E27FC236}">
                <a16:creationId xmlns:a16="http://schemas.microsoft.com/office/drawing/2014/main" id="{C2616E71-7702-4514-BCE4-BAADB22ED8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22" name="Color Cover">
              <a:extLst>
                <a:ext uri="{FF2B5EF4-FFF2-40B4-BE49-F238E27FC236}">
                  <a16:creationId xmlns:a16="http://schemas.microsoft.com/office/drawing/2014/main" id="{15F9A7D7-E8EB-49D7-ACB0-13481EF1B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Color Cover">
              <a:extLst>
                <a:ext uri="{FF2B5EF4-FFF2-40B4-BE49-F238E27FC236}">
                  <a16:creationId xmlns:a16="http://schemas.microsoft.com/office/drawing/2014/main" id="{044CB560-3BF4-4256-8C60-8864DA0ABF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 name="Group 24">
            <a:extLst>
              <a:ext uri="{FF2B5EF4-FFF2-40B4-BE49-F238E27FC236}">
                <a16:creationId xmlns:a16="http://schemas.microsoft.com/office/drawing/2014/main" id="{A2840072-D6EC-480D-9A1B-928B36F923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26" name="Color">
              <a:extLst>
                <a:ext uri="{FF2B5EF4-FFF2-40B4-BE49-F238E27FC236}">
                  <a16:creationId xmlns:a16="http://schemas.microsoft.com/office/drawing/2014/main" id="{CADDA0B4-EE72-46AA-A7BB-C271924B72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Color">
              <a:extLst>
                <a:ext uri="{FF2B5EF4-FFF2-40B4-BE49-F238E27FC236}">
                  <a16:creationId xmlns:a16="http://schemas.microsoft.com/office/drawing/2014/main" id="{B2519E48-483B-4612-935D-790A10605F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Video 7">
            <a:extLst>
              <a:ext uri="{FF2B5EF4-FFF2-40B4-BE49-F238E27FC236}">
                <a16:creationId xmlns:a16="http://schemas.microsoft.com/office/drawing/2014/main" id="{600C6CC0-CF50-FEF6-BA2E-EFCF61AFF18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6677026" y="2135917"/>
            <a:ext cx="4571936" cy="2564410"/>
          </a:xfrm>
          <a:prstGeom prst="rect">
            <a:avLst/>
          </a:prstGeom>
        </p:spPr>
      </p:pic>
      <p:grpSp>
        <p:nvGrpSpPr>
          <p:cNvPr id="42" name="Group 28">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43" name="Freeform: Shape 29">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4" name="Freeform: Shape 30">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5" name="Freeform: Shape 31">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6" name="Freeform: Shape 32">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7" name="Freeform: Shape 33">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Freeform: Shape 34">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6" name="Freeform: Shape 35">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6" name="Title 5">
            <a:extLst>
              <a:ext uri="{FF2B5EF4-FFF2-40B4-BE49-F238E27FC236}">
                <a16:creationId xmlns:a16="http://schemas.microsoft.com/office/drawing/2014/main" id="{8D5C5547-CE9A-263E-BA94-5AE441541444}"/>
              </a:ext>
            </a:extLst>
          </p:cNvPr>
          <p:cNvSpPr>
            <a:spLocks noGrp="1"/>
          </p:cNvSpPr>
          <p:nvPr>
            <p:ph type="ctrTitle"/>
          </p:nvPr>
        </p:nvSpPr>
        <p:spPr>
          <a:xfrm>
            <a:off x="1012644" y="841664"/>
            <a:ext cx="5203990" cy="2782723"/>
          </a:xfrm>
        </p:spPr>
        <p:txBody>
          <a:bodyPr anchor="b">
            <a:normAutofit/>
          </a:bodyPr>
          <a:lstStyle/>
          <a:p>
            <a:pPr algn="l"/>
            <a:r>
              <a:rPr lang="en-US" sz="3700" b="1">
                <a:solidFill>
                  <a:schemeClr val="bg1"/>
                </a:solidFill>
              </a:rPr>
              <a:t>A Fiscal History of Ontario, 1867 to 2020: Income Elastic Spending or Displacement Effects?</a:t>
            </a:r>
          </a:p>
        </p:txBody>
      </p:sp>
      <p:sp>
        <p:nvSpPr>
          <p:cNvPr id="4" name="Subtitle 3">
            <a:extLst>
              <a:ext uri="{FF2B5EF4-FFF2-40B4-BE49-F238E27FC236}">
                <a16:creationId xmlns:a16="http://schemas.microsoft.com/office/drawing/2014/main" id="{37B8CA36-506A-D900-884C-C4600E77659B}"/>
              </a:ext>
            </a:extLst>
          </p:cNvPr>
          <p:cNvSpPr>
            <a:spLocks noGrp="1"/>
          </p:cNvSpPr>
          <p:nvPr>
            <p:ph type="subTitle" idx="1"/>
          </p:nvPr>
        </p:nvSpPr>
        <p:spPr>
          <a:xfrm>
            <a:off x="1012643" y="3764655"/>
            <a:ext cx="5203989" cy="1936059"/>
          </a:xfrm>
        </p:spPr>
        <p:txBody>
          <a:bodyPr anchor="t">
            <a:normAutofit/>
          </a:bodyPr>
          <a:lstStyle/>
          <a:p>
            <a:pPr algn="l"/>
            <a:r>
              <a:rPr lang="en-US">
                <a:solidFill>
                  <a:schemeClr val="bg1"/>
                </a:solidFill>
              </a:rPr>
              <a:t>Livio Di Matteo, Lakehead University </a:t>
            </a:r>
          </a:p>
          <a:p>
            <a:pPr algn="l"/>
            <a:r>
              <a:rPr lang="en-US">
                <a:solidFill>
                  <a:schemeClr val="bg1"/>
                </a:solidFill>
              </a:rPr>
              <a:t>Paper prepared for the Canadian Network for Economic History Meetings, University of New Brunswick, April 29-30, 2022.</a:t>
            </a:r>
          </a:p>
        </p:txBody>
      </p:sp>
    </p:spTree>
    <p:extLst>
      <p:ext uri="{BB962C8B-B14F-4D97-AF65-F5344CB8AC3E}">
        <p14:creationId xmlns:p14="http://schemas.microsoft.com/office/powerpoint/2010/main" val="239921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mute="1">
                <p:cTn id="12" repeatCount="indefinite" fill="hold" display="0">
                  <p:stCondLst>
                    <p:cond delay="indefinite"/>
                  </p:stCondLst>
                </p:cTn>
                <p:tgtEl>
                  <p:spTgt spid="8"/>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Color Cover">
            <a:extLst>
              <a:ext uri="{FF2B5EF4-FFF2-40B4-BE49-F238E27FC236}">
                <a16:creationId xmlns:a16="http://schemas.microsoft.com/office/drawing/2014/main" id="{815925C2-A704-4D47-B1C1-3FCA5251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lor Cover">
            <a:extLst>
              <a:ext uri="{FF2B5EF4-FFF2-40B4-BE49-F238E27FC236}">
                <a16:creationId xmlns:a16="http://schemas.microsoft.com/office/drawing/2014/main" id="{01D4315C-C23C-4FD3-98DF-08C29E22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5E6B47BC-43FD-4C91-8BFF-B41B99A8A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064235" cy="6858000"/>
            <a:chOff x="651279" y="598259"/>
            <a:chExt cx="10889442" cy="5680742"/>
          </a:xfrm>
        </p:grpSpPr>
        <p:sp>
          <p:nvSpPr>
            <p:cNvPr id="16" name="Color">
              <a:extLst>
                <a:ext uri="{FF2B5EF4-FFF2-40B4-BE49-F238E27FC236}">
                  <a16:creationId xmlns:a16="http://schemas.microsoft.com/office/drawing/2014/main" id="{13038185-AC3C-4595-945F-25311424C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lor">
              <a:extLst>
                <a:ext uri="{FF2B5EF4-FFF2-40B4-BE49-F238E27FC236}">
                  <a16:creationId xmlns:a16="http://schemas.microsoft.com/office/drawing/2014/main" id="{75D51AA0-C095-4650-A361-B294320BF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0" name="Freeform: Shape 19">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5" name="Title 4">
            <a:extLst>
              <a:ext uri="{FF2B5EF4-FFF2-40B4-BE49-F238E27FC236}">
                <a16:creationId xmlns:a16="http://schemas.microsoft.com/office/drawing/2014/main" id="{DFE4A77F-9BF9-1B94-35D1-664F9C24E0B2}"/>
              </a:ext>
            </a:extLst>
          </p:cNvPr>
          <p:cNvSpPr>
            <a:spLocks noGrp="1"/>
          </p:cNvSpPr>
          <p:nvPr>
            <p:ph type="title"/>
          </p:nvPr>
        </p:nvSpPr>
        <p:spPr>
          <a:xfrm>
            <a:off x="786385" y="841248"/>
            <a:ext cx="5129600" cy="5340097"/>
          </a:xfrm>
        </p:spPr>
        <p:txBody>
          <a:bodyPr anchor="ctr">
            <a:normAutofit/>
          </a:bodyPr>
          <a:lstStyle/>
          <a:p>
            <a:r>
              <a:rPr lang="en-US" sz="4800">
                <a:solidFill>
                  <a:schemeClr val="bg1"/>
                </a:solidFill>
              </a:rPr>
              <a:t>Approaches to Explaining Public Sector Growth</a:t>
            </a:r>
          </a:p>
        </p:txBody>
      </p:sp>
      <p:sp>
        <p:nvSpPr>
          <p:cNvPr id="6" name="Content Placeholder 5">
            <a:extLst>
              <a:ext uri="{FF2B5EF4-FFF2-40B4-BE49-F238E27FC236}">
                <a16:creationId xmlns:a16="http://schemas.microsoft.com/office/drawing/2014/main" id="{2874BDCA-938B-9E47-29A8-45EB582BEA92}"/>
              </a:ext>
            </a:extLst>
          </p:cNvPr>
          <p:cNvSpPr>
            <a:spLocks noGrp="1"/>
          </p:cNvSpPr>
          <p:nvPr>
            <p:ph idx="1"/>
          </p:nvPr>
        </p:nvSpPr>
        <p:spPr>
          <a:xfrm>
            <a:off x="6464410" y="841247"/>
            <a:ext cx="4484536" cy="5340097"/>
          </a:xfrm>
        </p:spPr>
        <p:txBody>
          <a:bodyPr anchor="ctr">
            <a:normAutofit/>
          </a:bodyPr>
          <a:lstStyle/>
          <a:p>
            <a:r>
              <a:rPr lang="en-US" sz="1800" dirty="0">
                <a:solidFill>
                  <a:schemeClr val="tx2"/>
                </a:solidFill>
              </a:rPr>
              <a:t>Wagner’s Law</a:t>
            </a:r>
          </a:p>
          <a:p>
            <a:pPr lvl="1"/>
            <a:r>
              <a:rPr lang="en-CA" sz="1800" dirty="0">
                <a:solidFill>
                  <a:schemeClr val="tx2"/>
                </a:solidFill>
              </a:rPr>
              <a:t>Public expenditure grows faster than output in industrializing countries because government expenditures for general government, protection, culture, welfare, and provision of services are highly income elastic</a:t>
            </a:r>
          </a:p>
          <a:p>
            <a:r>
              <a:rPr lang="en-CA" sz="1800" dirty="0">
                <a:solidFill>
                  <a:schemeClr val="tx2"/>
                </a:solidFill>
              </a:rPr>
              <a:t>Peacock and Wiseman </a:t>
            </a:r>
          </a:p>
          <a:p>
            <a:pPr lvl="1"/>
            <a:r>
              <a:rPr lang="en-CA" sz="1800" dirty="0">
                <a:solidFill>
                  <a:schemeClr val="tx2"/>
                </a:solidFill>
              </a:rPr>
              <a:t>Public expenditure growth is driven by what taxpayers consider to be tolerable levels of taxation; tolerance grows during times of national or social crisis. As a result, the public sector has grown in a step-like fashion of abrupt jumps and long plateaus driven by crises such as war. </a:t>
            </a:r>
            <a:r>
              <a:rPr lang="en-CA" sz="1800" dirty="0">
                <a:solidFill>
                  <a:schemeClr val="tx2"/>
                </a:solidFill>
                <a:effectLst/>
              </a:rPr>
              <a:t> </a:t>
            </a:r>
            <a:endParaRPr lang="en-US" sz="1800" dirty="0">
              <a:solidFill>
                <a:schemeClr val="tx2"/>
              </a:solidFill>
            </a:endParaRPr>
          </a:p>
        </p:txBody>
      </p:sp>
    </p:spTree>
    <p:extLst>
      <p:ext uri="{BB962C8B-B14F-4D97-AF65-F5344CB8AC3E}">
        <p14:creationId xmlns:p14="http://schemas.microsoft.com/office/powerpoint/2010/main" val="2617582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Fill">
            <a:extLst>
              <a:ext uri="{FF2B5EF4-FFF2-40B4-BE49-F238E27FC236}">
                <a16:creationId xmlns:a16="http://schemas.microsoft.com/office/drawing/2014/main" id="{44D65982-4F00-4330-8DAA-DE6A9E4D6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lor Cover">
            <a:extLst>
              <a:ext uri="{FF2B5EF4-FFF2-40B4-BE49-F238E27FC236}">
                <a16:creationId xmlns:a16="http://schemas.microsoft.com/office/drawing/2014/main" id="{009115B9-5BFD-478D-9C87-29ADB3AF17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8D57F946-2E03-4DE1-91F8-25BEDC6635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2"/>
            <a:ext cx="3468234" cy="6858000"/>
            <a:chOff x="651279" y="598259"/>
            <a:chExt cx="10889442" cy="5680742"/>
          </a:xfrm>
        </p:grpSpPr>
        <p:sp>
          <p:nvSpPr>
            <p:cNvPr id="13" name="Color">
              <a:extLst>
                <a:ext uri="{FF2B5EF4-FFF2-40B4-BE49-F238E27FC236}">
                  <a16:creationId xmlns:a16="http://schemas.microsoft.com/office/drawing/2014/main" id="{1598881B-E007-4AAF-BA50-0AD6182192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a:extLst>
                <a:ext uri="{FF2B5EF4-FFF2-40B4-BE49-F238E27FC236}">
                  <a16:creationId xmlns:a16="http://schemas.microsoft.com/office/drawing/2014/main" id="{87A6DD9E-16A5-46AE-A522-D46D6BEDF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7" name="Freeform: Shape 1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1A68D7BD-3C61-80DB-7DE9-45ABF6CCD3EE}"/>
              </a:ext>
            </a:extLst>
          </p:cNvPr>
          <p:cNvSpPr>
            <a:spLocks noGrp="1"/>
          </p:cNvSpPr>
          <p:nvPr>
            <p:ph type="title"/>
          </p:nvPr>
        </p:nvSpPr>
        <p:spPr>
          <a:xfrm rot="16200000">
            <a:off x="-1325880" y="1947672"/>
            <a:ext cx="5961888" cy="2788920"/>
          </a:xfrm>
        </p:spPr>
        <p:txBody>
          <a:bodyPr anchor="ctr">
            <a:normAutofit/>
          </a:bodyPr>
          <a:lstStyle/>
          <a:p>
            <a:r>
              <a:rPr lang="en-US" sz="4800">
                <a:solidFill>
                  <a:schemeClr val="bg1"/>
                </a:solidFill>
              </a:rPr>
              <a:t>Regressions</a:t>
            </a:r>
          </a:p>
        </p:txBody>
      </p:sp>
      <p:sp>
        <p:nvSpPr>
          <p:cNvPr id="3" name="Content Placeholder 2">
            <a:extLst>
              <a:ext uri="{FF2B5EF4-FFF2-40B4-BE49-F238E27FC236}">
                <a16:creationId xmlns:a16="http://schemas.microsoft.com/office/drawing/2014/main" id="{6C38A1F3-0B5C-6072-AA9A-318EAF079185}"/>
              </a:ext>
            </a:extLst>
          </p:cNvPr>
          <p:cNvSpPr>
            <a:spLocks noGrp="1"/>
          </p:cNvSpPr>
          <p:nvPr>
            <p:ph idx="1"/>
          </p:nvPr>
        </p:nvSpPr>
        <p:spPr>
          <a:xfrm>
            <a:off x="4071068" y="841247"/>
            <a:ext cx="6877878" cy="5120640"/>
          </a:xfrm>
        </p:spPr>
        <p:txBody>
          <a:bodyPr anchor="ctr">
            <a:normAutofit/>
          </a:bodyPr>
          <a:lstStyle/>
          <a:p>
            <a:r>
              <a:rPr lang="en-CA" sz="1800">
                <a:solidFill>
                  <a:schemeClr val="tx2"/>
                </a:solidFill>
              </a:rPr>
              <a:t>A simple regression model of the determinants of Ontario government spending is specified as:</a:t>
            </a:r>
          </a:p>
          <a:p>
            <a:pPr marL="0" indent="0">
              <a:buNone/>
            </a:pPr>
            <a:r>
              <a:rPr lang="en-CA" sz="1800">
                <a:solidFill>
                  <a:schemeClr val="tx2"/>
                </a:solidFill>
              </a:rPr>
              <a:t> </a:t>
            </a:r>
          </a:p>
          <a:p>
            <a:pPr lvl="1"/>
            <a:r>
              <a:rPr lang="en-CA" sz="1800">
                <a:solidFill>
                  <a:schemeClr val="tx2"/>
                </a:solidFill>
              </a:rPr>
              <a:t>G</a:t>
            </a:r>
            <a:r>
              <a:rPr lang="en-CA" sz="1800" baseline="-25000">
                <a:solidFill>
                  <a:schemeClr val="tx2"/>
                </a:solidFill>
              </a:rPr>
              <a:t>t</a:t>
            </a:r>
            <a:r>
              <a:rPr lang="en-CA" sz="1800">
                <a:solidFill>
                  <a:schemeClr val="tx2"/>
                </a:solidFill>
              </a:rPr>
              <a:t>=a + bY</a:t>
            </a:r>
            <a:r>
              <a:rPr lang="en-CA" sz="1800" baseline="-25000">
                <a:solidFill>
                  <a:schemeClr val="tx2"/>
                </a:solidFill>
              </a:rPr>
              <a:t>t </a:t>
            </a:r>
            <a:r>
              <a:rPr lang="en-CA" sz="1800">
                <a:solidFill>
                  <a:schemeClr val="tx2"/>
                </a:solidFill>
              </a:rPr>
              <a:t>+ cZ</a:t>
            </a:r>
            <a:r>
              <a:rPr lang="en-CA" sz="1800" baseline="-25000">
                <a:solidFill>
                  <a:schemeClr val="tx2"/>
                </a:solidFill>
              </a:rPr>
              <a:t>t </a:t>
            </a:r>
            <a:r>
              <a:rPr lang="en-CA" sz="1800">
                <a:solidFill>
                  <a:schemeClr val="tx2"/>
                </a:solidFill>
              </a:rPr>
              <a:t>+ u</a:t>
            </a:r>
            <a:r>
              <a:rPr lang="en-CA" sz="1800" baseline="-25000">
                <a:solidFill>
                  <a:schemeClr val="tx2"/>
                </a:solidFill>
              </a:rPr>
              <a:t>t</a:t>
            </a:r>
            <a:endParaRPr lang="en-CA" sz="1800">
              <a:solidFill>
                <a:schemeClr val="tx2"/>
              </a:solidFill>
            </a:endParaRPr>
          </a:p>
          <a:p>
            <a:pPr marL="0" indent="0">
              <a:buNone/>
            </a:pPr>
            <a:r>
              <a:rPr lang="en-CA" sz="1800">
                <a:solidFill>
                  <a:schemeClr val="tx2"/>
                </a:solidFill>
              </a:rPr>
              <a:t> </a:t>
            </a:r>
          </a:p>
          <a:p>
            <a:r>
              <a:rPr lang="en-CA" sz="1800">
                <a:solidFill>
                  <a:schemeClr val="tx2"/>
                </a:solidFill>
              </a:rPr>
              <a:t>Where G is government spending, Y is per capita income and Z represents a set of additional variables including shift or displacement variables.  Two versions of the government spending dependent variable are used: first, real per capita Ontario government expenditures in 2020 dollars and second, the ratio of Ontario government expenditure to GDP. </a:t>
            </a:r>
            <a:endParaRPr lang="en-US" sz="1800">
              <a:solidFill>
                <a:schemeClr val="tx2"/>
              </a:solidFill>
            </a:endParaRPr>
          </a:p>
        </p:txBody>
      </p:sp>
    </p:spTree>
    <p:extLst>
      <p:ext uri="{BB962C8B-B14F-4D97-AF65-F5344CB8AC3E}">
        <p14:creationId xmlns:p14="http://schemas.microsoft.com/office/powerpoint/2010/main" val="4041546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963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4119"/>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5D095D3E-C464-41D5-87FA-07742698A7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4" name="Color">
              <a:extLst>
                <a:ext uri="{FF2B5EF4-FFF2-40B4-BE49-F238E27FC236}">
                  <a16:creationId xmlns:a16="http://schemas.microsoft.com/office/drawing/2014/main" id="{7722DCE9-76F1-42AC-AC0A-487CFB087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B29A5FA1-D0E7-448B-AB7D-032F01D5BF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Color">
            <a:extLst>
              <a:ext uri="{FF2B5EF4-FFF2-40B4-BE49-F238E27FC236}">
                <a16:creationId xmlns:a16="http://schemas.microsoft.com/office/drawing/2014/main" id="{C58F402F-FDB5-409B-8818-B6FCE06E57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804" y="598259"/>
            <a:ext cx="10889442" cy="5680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91F68F84-9EBC-FCCD-A1EC-525EB9C685C0}"/>
              </a:ext>
            </a:extLst>
          </p:cNvPr>
          <p:cNvPicPr>
            <a:picLocks noGrp="1" noChangeAspect="1"/>
          </p:cNvPicPr>
          <p:nvPr>
            <p:ph idx="1"/>
          </p:nvPr>
        </p:nvPicPr>
        <p:blipFill>
          <a:blip r:embed="rId2"/>
          <a:stretch>
            <a:fillRect/>
          </a:stretch>
        </p:blipFill>
        <p:spPr>
          <a:xfrm>
            <a:off x="3645243" y="980141"/>
            <a:ext cx="7813590" cy="5035527"/>
          </a:xfrm>
          <a:prstGeom prst="rect">
            <a:avLst/>
          </a:prstGeom>
        </p:spPr>
      </p:pic>
      <p:grpSp>
        <p:nvGrpSpPr>
          <p:cNvPr id="19" name="Group 18">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0" name="Freeform: Shape 19">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D5B50860-F3D6-04DF-9A76-B3D51D8C5BC1}"/>
              </a:ext>
            </a:extLst>
          </p:cNvPr>
          <p:cNvSpPr>
            <a:spLocks noGrp="1"/>
          </p:cNvSpPr>
          <p:nvPr>
            <p:ph type="title"/>
          </p:nvPr>
        </p:nvSpPr>
        <p:spPr>
          <a:xfrm>
            <a:off x="1012644" y="842332"/>
            <a:ext cx="3585114" cy="2782056"/>
          </a:xfrm>
        </p:spPr>
        <p:txBody>
          <a:bodyPr vert="horz" lIns="91440" tIns="45720" rIns="91440" bIns="45720" rtlCol="0" anchor="b">
            <a:normAutofit/>
          </a:bodyPr>
          <a:lstStyle/>
          <a:p>
            <a:r>
              <a:rPr lang="en-US" sz="4800" kern="1200">
                <a:solidFill>
                  <a:schemeClr val="tx2"/>
                </a:solidFill>
                <a:latin typeface="+mj-lt"/>
                <a:ea typeface="+mj-ea"/>
                <a:cs typeface="+mj-cs"/>
              </a:rPr>
              <a:t>Results -I</a:t>
            </a:r>
          </a:p>
        </p:txBody>
      </p:sp>
    </p:spTree>
    <p:extLst>
      <p:ext uri="{BB962C8B-B14F-4D97-AF65-F5344CB8AC3E}">
        <p14:creationId xmlns:p14="http://schemas.microsoft.com/office/powerpoint/2010/main" val="3133627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963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4119"/>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5D095D3E-C464-41D5-87FA-07742698A7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4" name="Color">
              <a:extLst>
                <a:ext uri="{FF2B5EF4-FFF2-40B4-BE49-F238E27FC236}">
                  <a16:creationId xmlns:a16="http://schemas.microsoft.com/office/drawing/2014/main" id="{7722DCE9-76F1-42AC-AC0A-487CFB087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B29A5FA1-D0E7-448B-AB7D-032F01D5BF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Color">
            <a:extLst>
              <a:ext uri="{FF2B5EF4-FFF2-40B4-BE49-F238E27FC236}">
                <a16:creationId xmlns:a16="http://schemas.microsoft.com/office/drawing/2014/main" id="{C58F402F-FDB5-409B-8818-B6FCE06E57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804" y="598259"/>
            <a:ext cx="10889442" cy="5680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13FAA7DA-8D9E-10E7-208D-82C090A982D8}"/>
              </a:ext>
            </a:extLst>
          </p:cNvPr>
          <p:cNvPicPr>
            <a:picLocks noGrp="1" noChangeAspect="1"/>
          </p:cNvPicPr>
          <p:nvPr>
            <p:ph idx="1"/>
          </p:nvPr>
        </p:nvPicPr>
        <p:blipFill>
          <a:blip r:embed="rId2"/>
          <a:stretch>
            <a:fillRect/>
          </a:stretch>
        </p:blipFill>
        <p:spPr>
          <a:xfrm>
            <a:off x="3571103" y="1149179"/>
            <a:ext cx="7887730" cy="4648822"/>
          </a:xfrm>
          <a:prstGeom prst="rect">
            <a:avLst/>
          </a:prstGeom>
        </p:spPr>
      </p:pic>
      <p:grpSp>
        <p:nvGrpSpPr>
          <p:cNvPr id="19" name="Group 18">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0" name="Freeform: Shape 19">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A56D757D-9DCD-389C-558E-77C455079002}"/>
              </a:ext>
            </a:extLst>
          </p:cNvPr>
          <p:cNvSpPr>
            <a:spLocks noGrp="1"/>
          </p:cNvSpPr>
          <p:nvPr>
            <p:ph type="title"/>
          </p:nvPr>
        </p:nvSpPr>
        <p:spPr>
          <a:xfrm>
            <a:off x="1012644" y="842332"/>
            <a:ext cx="3585114" cy="2782056"/>
          </a:xfrm>
        </p:spPr>
        <p:txBody>
          <a:bodyPr vert="horz" lIns="91440" tIns="45720" rIns="91440" bIns="45720" rtlCol="0" anchor="b">
            <a:normAutofit/>
          </a:bodyPr>
          <a:lstStyle/>
          <a:p>
            <a:r>
              <a:rPr lang="en-US" sz="4800" kern="1200">
                <a:solidFill>
                  <a:schemeClr val="tx2"/>
                </a:solidFill>
                <a:latin typeface="+mj-lt"/>
                <a:ea typeface="+mj-ea"/>
                <a:cs typeface="+mj-cs"/>
              </a:rPr>
              <a:t>Results-II</a:t>
            </a:r>
          </a:p>
        </p:txBody>
      </p:sp>
    </p:spTree>
    <p:extLst>
      <p:ext uri="{BB962C8B-B14F-4D97-AF65-F5344CB8AC3E}">
        <p14:creationId xmlns:p14="http://schemas.microsoft.com/office/powerpoint/2010/main" val="96697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9CC5EE2A-2E0A-085C-C83F-166F013DF51D}"/>
              </a:ext>
            </a:extLst>
          </p:cNvPr>
          <p:cNvSpPr>
            <a:spLocks noGrp="1"/>
          </p:cNvSpPr>
          <p:nvPr>
            <p:ph type="title"/>
          </p:nvPr>
        </p:nvSpPr>
        <p:spPr>
          <a:xfrm>
            <a:off x="786385" y="841248"/>
            <a:ext cx="3515244" cy="5340097"/>
          </a:xfrm>
        </p:spPr>
        <p:txBody>
          <a:bodyPr anchor="ctr">
            <a:normAutofit/>
          </a:bodyPr>
          <a:lstStyle/>
          <a:p>
            <a:r>
              <a:rPr lang="en-US" sz="4800">
                <a:solidFill>
                  <a:schemeClr val="bg1"/>
                </a:solidFill>
              </a:rPr>
              <a:t>Conclusions</a:t>
            </a:r>
          </a:p>
        </p:txBody>
      </p:sp>
      <p:graphicFrame>
        <p:nvGraphicFramePr>
          <p:cNvPr id="5" name="Content Placeholder 2">
            <a:extLst>
              <a:ext uri="{FF2B5EF4-FFF2-40B4-BE49-F238E27FC236}">
                <a16:creationId xmlns:a16="http://schemas.microsoft.com/office/drawing/2014/main" id="{FF22CAEF-2530-BE9F-BBC0-4F9EC1B2A5ED}"/>
              </a:ext>
            </a:extLst>
          </p:cNvPr>
          <p:cNvGraphicFramePr>
            <a:graphicFrameLocks noGrp="1"/>
          </p:cNvGraphicFramePr>
          <p:nvPr>
            <p:ph idx="1"/>
            <p:extLst>
              <p:ext uri="{D42A27DB-BD31-4B8C-83A1-F6EECF244321}">
                <p14:modId xmlns:p14="http://schemas.microsoft.com/office/powerpoint/2010/main" val="2678422566"/>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5574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8DF67618-B87B-4195-8E24-3B126F79F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64960379-9FF9-400A-A8A8-F5AB633FD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2C491629-AE25-486B-9B22-2CE4EE8F7E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218159" cy="6858000"/>
            <a:chOff x="651279" y="598259"/>
            <a:chExt cx="10889442" cy="5680742"/>
          </a:xfrm>
        </p:grpSpPr>
        <p:sp>
          <p:nvSpPr>
            <p:cNvPr id="14" name="Color">
              <a:extLst>
                <a:ext uri="{FF2B5EF4-FFF2-40B4-BE49-F238E27FC236}">
                  <a16:creationId xmlns:a16="http://schemas.microsoft.com/office/drawing/2014/main" id="{590EB173-7DC2-4BE8-BC08-19BC09DBD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0731E2C9-2CF0-48B4-9CEA-35B2199A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D40C8B7B-0778-23A5-6E84-63CA9EA2DD8A}"/>
              </a:ext>
            </a:extLst>
          </p:cNvPr>
          <p:cNvSpPr>
            <a:spLocks noGrp="1"/>
          </p:cNvSpPr>
          <p:nvPr>
            <p:ph type="title"/>
          </p:nvPr>
        </p:nvSpPr>
        <p:spPr>
          <a:xfrm>
            <a:off x="786385" y="841248"/>
            <a:ext cx="5129600" cy="5340097"/>
          </a:xfrm>
        </p:spPr>
        <p:txBody>
          <a:bodyPr anchor="ctr">
            <a:normAutofit/>
          </a:bodyPr>
          <a:lstStyle/>
          <a:p>
            <a:r>
              <a:rPr lang="en-US" sz="4800">
                <a:solidFill>
                  <a:schemeClr val="bg1"/>
                </a:solidFill>
              </a:rPr>
              <a:t>Summary</a:t>
            </a:r>
          </a:p>
        </p:txBody>
      </p:sp>
      <p:graphicFrame>
        <p:nvGraphicFramePr>
          <p:cNvPr id="5" name="Content Placeholder 2">
            <a:extLst>
              <a:ext uri="{FF2B5EF4-FFF2-40B4-BE49-F238E27FC236}">
                <a16:creationId xmlns:a16="http://schemas.microsoft.com/office/drawing/2014/main" id="{60C29958-B164-B2EA-7AAC-A08443827ECF}"/>
              </a:ext>
            </a:extLst>
          </p:cNvPr>
          <p:cNvGraphicFramePr>
            <a:graphicFrameLocks noGrp="1"/>
          </p:cNvGraphicFramePr>
          <p:nvPr>
            <p:ph idx="1"/>
            <p:extLst>
              <p:ext uri="{D42A27DB-BD31-4B8C-83A1-F6EECF244321}">
                <p14:modId xmlns:p14="http://schemas.microsoft.com/office/powerpoint/2010/main" val="153504587"/>
              </p:ext>
            </p:extLst>
          </p:nvPr>
        </p:nvGraphicFramePr>
        <p:xfrm>
          <a:off x="6525628" y="529388"/>
          <a:ext cx="4828172" cy="5651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059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A1BE3C29-0C6D-DDA6-0065-C53C0BA10716}"/>
              </a:ext>
            </a:extLst>
          </p:cNvPr>
          <p:cNvSpPr>
            <a:spLocks noGrp="1"/>
          </p:cNvSpPr>
          <p:nvPr>
            <p:ph type="title"/>
          </p:nvPr>
        </p:nvSpPr>
        <p:spPr>
          <a:xfrm>
            <a:off x="786385" y="841248"/>
            <a:ext cx="3515244" cy="5340097"/>
          </a:xfrm>
        </p:spPr>
        <p:txBody>
          <a:bodyPr anchor="ctr">
            <a:normAutofit/>
          </a:bodyPr>
          <a:lstStyle/>
          <a:p>
            <a:r>
              <a:rPr lang="en-US" sz="4800">
                <a:solidFill>
                  <a:schemeClr val="bg1"/>
                </a:solidFill>
              </a:rPr>
              <a:t>Real Per Capita Revenues and Spending</a:t>
            </a:r>
          </a:p>
        </p:txBody>
      </p:sp>
      <p:graphicFrame>
        <p:nvGraphicFramePr>
          <p:cNvPr id="4" name="Content Placeholder 3">
            <a:extLst>
              <a:ext uri="{FF2B5EF4-FFF2-40B4-BE49-F238E27FC236}">
                <a16:creationId xmlns:a16="http://schemas.microsoft.com/office/drawing/2014/main" id="{68D887DC-7599-0D44-901A-EED994FF585E}"/>
              </a:ext>
            </a:extLst>
          </p:cNvPr>
          <p:cNvGraphicFramePr>
            <a:graphicFrameLocks noGrp="1"/>
          </p:cNvGraphicFramePr>
          <p:nvPr>
            <p:ph idx="1"/>
            <p:extLst>
              <p:ext uri="{D42A27DB-BD31-4B8C-83A1-F6EECF244321}">
                <p14:modId xmlns:p14="http://schemas.microsoft.com/office/powerpoint/2010/main" val="4266381646"/>
              </p:ext>
            </p:extLst>
          </p:nvPr>
        </p:nvGraphicFramePr>
        <p:xfrm>
          <a:off x="4985886" y="231006"/>
          <a:ext cx="6367913" cy="64056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81821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47F479FA-6E13-0740-C97A-BA8039A50543}"/>
              </a:ext>
            </a:extLst>
          </p:cNvPr>
          <p:cNvSpPr>
            <a:spLocks noGrp="1"/>
          </p:cNvSpPr>
          <p:nvPr>
            <p:ph type="title"/>
          </p:nvPr>
        </p:nvSpPr>
        <p:spPr>
          <a:xfrm>
            <a:off x="786385" y="841248"/>
            <a:ext cx="3515244" cy="5340097"/>
          </a:xfrm>
        </p:spPr>
        <p:txBody>
          <a:bodyPr anchor="ctr">
            <a:normAutofit/>
          </a:bodyPr>
          <a:lstStyle/>
          <a:p>
            <a:r>
              <a:rPr lang="en-US" sz="4800">
                <a:solidFill>
                  <a:schemeClr val="bg1"/>
                </a:solidFill>
              </a:rPr>
              <a:t>Average Growth Rates</a:t>
            </a:r>
          </a:p>
        </p:txBody>
      </p:sp>
      <p:graphicFrame>
        <p:nvGraphicFramePr>
          <p:cNvPr id="4" name="Content Placeholder 3">
            <a:extLst>
              <a:ext uri="{FF2B5EF4-FFF2-40B4-BE49-F238E27FC236}">
                <a16:creationId xmlns:a16="http://schemas.microsoft.com/office/drawing/2014/main" id="{65A86C64-2855-4F42-9AFD-B4E987370F44}"/>
              </a:ext>
            </a:extLst>
          </p:cNvPr>
          <p:cNvGraphicFramePr>
            <a:graphicFrameLocks noGrp="1"/>
          </p:cNvGraphicFramePr>
          <p:nvPr>
            <p:ph idx="1"/>
            <p:extLst>
              <p:ext uri="{D42A27DB-BD31-4B8C-83A1-F6EECF244321}">
                <p14:modId xmlns:p14="http://schemas.microsoft.com/office/powerpoint/2010/main" val="3746039407"/>
              </p:ext>
            </p:extLst>
          </p:nvPr>
        </p:nvGraphicFramePr>
        <p:xfrm>
          <a:off x="4985886" y="231006"/>
          <a:ext cx="6367913" cy="64056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03008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907EA1DC-A1A5-F8B2-38EE-7740B779DB70}"/>
              </a:ext>
            </a:extLst>
          </p:cNvPr>
          <p:cNvSpPr>
            <a:spLocks noGrp="1"/>
          </p:cNvSpPr>
          <p:nvPr>
            <p:ph type="title"/>
          </p:nvPr>
        </p:nvSpPr>
        <p:spPr>
          <a:xfrm>
            <a:off x="786385" y="841248"/>
            <a:ext cx="3515244" cy="5340097"/>
          </a:xfrm>
        </p:spPr>
        <p:txBody>
          <a:bodyPr anchor="ctr">
            <a:normAutofit/>
          </a:bodyPr>
          <a:lstStyle/>
          <a:p>
            <a:r>
              <a:rPr lang="en-US" sz="4800">
                <a:solidFill>
                  <a:schemeClr val="bg1"/>
                </a:solidFill>
              </a:rPr>
              <a:t>Public Sector Size in Ontario</a:t>
            </a:r>
          </a:p>
        </p:txBody>
      </p:sp>
      <p:graphicFrame>
        <p:nvGraphicFramePr>
          <p:cNvPr id="4" name="Content Placeholder 3">
            <a:extLst>
              <a:ext uri="{FF2B5EF4-FFF2-40B4-BE49-F238E27FC236}">
                <a16:creationId xmlns:a16="http://schemas.microsoft.com/office/drawing/2014/main" id="{3FD5D667-132D-81C1-AE25-93293BB89CF8}"/>
              </a:ext>
            </a:extLst>
          </p:cNvPr>
          <p:cNvGraphicFramePr>
            <a:graphicFrameLocks noGrp="1"/>
          </p:cNvGraphicFramePr>
          <p:nvPr>
            <p:ph idx="1"/>
            <p:extLst>
              <p:ext uri="{D42A27DB-BD31-4B8C-83A1-F6EECF244321}">
                <p14:modId xmlns:p14="http://schemas.microsoft.com/office/powerpoint/2010/main" val="2698362984"/>
              </p:ext>
            </p:extLst>
          </p:nvPr>
        </p:nvGraphicFramePr>
        <p:xfrm>
          <a:off x="4985886" y="231006"/>
          <a:ext cx="6367913" cy="64056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30421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EA87ED4A-4D88-4C3F-D832-B7D17C292D82}"/>
              </a:ext>
            </a:extLst>
          </p:cNvPr>
          <p:cNvSpPr>
            <a:spLocks noGrp="1"/>
          </p:cNvSpPr>
          <p:nvPr>
            <p:ph type="title"/>
          </p:nvPr>
        </p:nvSpPr>
        <p:spPr>
          <a:xfrm>
            <a:off x="786385" y="841248"/>
            <a:ext cx="3515244" cy="5340097"/>
          </a:xfrm>
        </p:spPr>
        <p:txBody>
          <a:bodyPr anchor="ctr">
            <a:normAutofit/>
          </a:bodyPr>
          <a:lstStyle/>
          <a:p>
            <a:r>
              <a:rPr lang="en-US" sz="4800">
                <a:solidFill>
                  <a:schemeClr val="bg1"/>
                </a:solidFill>
              </a:rPr>
              <a:t>Comparing with the Feds</a:t>
            </a:r>
          </a:p>
        </p:txBody>
      </p:sp>
      <p:graphicFrame>
        <p:nvGraphicFramePr>
          <p:cNvPr id="4" name="Content Placeholder 3">
            <a:extLst>
              <a:ext uri="{FF2B5EF4-FFF2-40B4-BE49-F238E27FC236}">
                <a16:creationId xmlns:a16="http://schemas.microsoft.com/office/drawing/2014/main" id="{9020C54B-6239-D747-A3B8-0D504F14F018}"/>
              </a:ext>
            </a:extLst>
          </p:cNvPr>
          <p:cNvGraphicFramePr>
            <a:graphicFrameLocks noGrp="1"/>
          </p:cNvGraphicFramePr>
          <p:nvPr>
            <p:ph idx="1"/>
            <p:extLst>
              <p:ext uri="{D42A27DB-BD31-4B8C-83A1-F6EECF244321}">
                <p14:modId xmlns:p14="http://schemas.microsoft.com/office/powerpoint/2010/main" val="3460950494"/>
              </p:ext>
            </p:extLst>
          </p:nvPr>
        </p:nvGraphicFramePr>
        <p:xfrm>
          <a:off x="4985886" y="231006"/>
          <a:ext cx="6367913" cy="64056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35280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684F2790-822E-3684-94AF-7B90FACF0B13}"/>
              </a:ext>
            </a:extLst>
          </p:cNvPr>
          <p:cNvSpPr>
            <a:spLocks noGrp="1"/>
          </p:cNvSpPr>
          <p:nvPr>
            <p:ph type="title"/>
          </p:nvPr>
        </p:nvSpPr>
        <p:spPr>
          <a:xfrm>
            <a:off x="786385" y="841248"/>
            <a:ext cx="3515244" cy="5340097"/>
          </a:xfrm>
        </p:spPr>
        <p:txBody>
          <a:bodyPr anchor="ctr">
            <a:normAutofit/>
          </a:bodyPr>
          <a:lstStyle/>
          <a:p>
            <a:r>
              <a:rPr lang="en-US" sz="4800">
                <a:solidFill>
                  <a:schemeClr val="bg1"/>
                </a:solidFill>
              </a:rPr>
              <a:t>Deficits</a:t>
            </a:r>
          </a:p>
        </p:txBody>
      </p:sp>
      <p:graphicFrame>
        <p:nvGraphicFramePr>
          <p:cNvPr id="4" name="Content Placeholder 3">
            <a:extLst>
              <a:ext uri="{FF2B5EF4-FFF2-40B4-BE49-F238E27FC236}">
                <a16:creationId xmlns:a16="http://schemas.microsoft.com/office/drawing/2014/main" id="{EAE7D3F8-5F74-9E42-9CFC-E97443D01071}"/>
              </a:ext>
            </a:extLst>
          </p:cNvPr>
          <p:cNvGraphicFramePr>
            <a:graphicFrameLocks noGrp="1"/>
          </p:cNvGraphicFramePr>
          <p:nvPr>
            <p:ph idx="1"/>
            <p:extLst>
              <p:ext uri="{D42A27DB-BD31-4B8C-83A1-F6EECF244321}">
                <p14:modId xmlns:p14="http://schemas.microsoft.com/office/powerpoint/2010/main" val="3073500544"/>
              </p:ext>
            </p:extLst>
          </p:nvPr>
        </p:nvGraphicFramePr>
        <p:xfrm>
          <a:off x="4985886" y="231006"/>
          <a:ext cx="6367913" cy="64056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20835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5A7E5DF5-2FBC-F6D2-22FC-584037F3C34B}"/>
              </a:ext>
            </a:extLst>
          </p:cNvPr>
          <p:cNvSpPr>
            <a:spLocks noGrp="1"/>
          </p:cNvSpPr>
          <p:nvPr>
            <p:ph type="title"/>
          </p:nvPr>
        </p:nvSpPr>
        <p:spPr>
          <a:xfrm>
            <a:off x="786385" y="841248"/>
            <a:ext cx="3515244" cy="5340097"/>
          </a:xfrm>
        </p:spPr>
        <p:txBody>
          <a:bodyPr anchor="ctr">
            <a:normAutofit/>
          </a:bodyPr>
          <a:lstStyle/>
          <a:p>
            <a:r>
              <a:rPr lang="en-US" sz="4800">
                <a:solidFill>
                  <a:schemeClr val="bg1"/>
                </a:solidFill>
              </a:rPr>
              <a:t>Debt</a:t>
            </a:r>
          </a:p>
        </p:txBody>
      </p:sp>
      <p:graphicFrame>
        <p:nvGraphicFramePr>
          <p:cNvPr id="4" name="Content Placeholder 3">
            <a:extLst>
              <a:ext uri="{FF2B5EF4-FFF2-40B4-BE49-F238E27FC236}">
                <a16:creationId xmlns:a16="http://schemas.microsoft.com/office/drawing/2014/main" id="{653806D0-B4D2-B343-91B0-DE13B90F020D}"/>
              </a:ext>
            </a:extLst>
          </p:cNvPr>
          <p:cNvGraphicFramePr>
            <a:graphicFrameLocks noGrp="1"/>
          </p:cNvGraphicFramePr>
          <p:nvPr>
            <p:ph idx="1"/>
            <p:extLst>
              <p:ext uri="{D42A27DB-BD31-4B8C-83A1-F6EECF244321}">
                <p14:modId xmlns:p14="http://schemas.microsoft.com/office/powerpoint/2010/main" val="4233868260"/>
              </p:ext>
            </p:extLst>
          </p:nvPr>
        </p:nvGraphicFramePr>
        <p:xfrm>
          <a:off x="4985886" y="231006"/>
          <a:ext cx="6367913" cy="64056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05241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lor Cover">
            <a:extLst>
              <a:ext uri="{FF2B5EF4-FFF2-40B4-BE49-F238E27FC236}">
                <a16:creationId xmlns:a16="http://schemas.microsoft.com/office/drawing/2014/main" id="{34DE9D20-D6C2-4834-9EE9-EC583F3FE5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1" y="0"/>
            <a:ext cx="6064235" cy="6858000"/>
            <a:chOff x="651279" y="598259"/>
            <a:chExt cx="10889442" cy="5680742"/>
          </a:xfrm>
        </p:grpSpPr>
        <p:sp>
          <p:nvSpPr>
            <p:cNvPr id="16"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Content Placeholder 5">
            <a:extLst>
              <a:ext uri="{FF2B5EF4-FFF2-40B4-BE49-F238E27FC236}">
                <a16:creationId xmlns:a16="http://schemas.microsoft.com/office/drawing/2014/main" id="{23FB0ADD-62ED-8A48-BB43-E098ACB6313D}"/>
              </a:ext>
            </a:extLst>
          </p:cNvPr>
          <p:cNvPicPr>
            <a:picLocks noGrp="1" noChangeAspect="1"/>
          </p:cNvPicPr>
          <p:nvPr>
            <p:ph idx="1"/>
          </p:nvPr>
        </p:nvPicPr>
        <p:blipFill>
          <a:blip r:embed="rId2"/>
          <a:stretch>
            <a:fillRect/>
          </a:stretch>
        </p:blipFill>
        <p:spPr>
          <a:xfrm>
            <a:off x="6725062" y="1674963"/>
            <a:ext cx="4808799" cy="3497308"/>
          </a:xfrm>
          <a:prstGeom prst="rect">
            <a:avLst/>
          </a:prstGeom>
        </p:spPr>
      </p:pic>
      <p:grpSp>
        <p:nvGrpSpPr>
          <p:cNvPr id="19" name="Group 18">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0" name="Freeform: Shape 19">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D64861B4-FEA1-545D-6198-6381CB727924}"/>
              </a:ext>
            </a:extLst>
          </p:cNvPr>
          <p:cNvSpPr>
            <a:spLocks noGrp="1"/>
          </p:cNvSpPr>
          <p:nvPr>
            <p:ph type="title"/>
          </p:nvPr>
        </p:nvSpPr>
        <p:spPr>
          <a:xfrm>
            <a:off x="786385" y="841249"/>
            <a:ext cx="5074368" cy="3018870"/>
          </a:xfrm>
        </p:spPr>
        <p:txBody>
          <a:bodyPr vert="horz" lIns="91440" tIns="45720" rIns="91440" bIns="45720" rtlCol="0" anchor="b">
            <a:normAutofit/>
          </a:bodyPr>
          <a:lstStyle/>
          <a:p>
            <a:r>
              <a:rPr lang="en-US" sz="4800" kern="1200">
                <a:solidFill>
                  <a:schemeClr val="bg1"/>
                </a:solidFill>
                <a:latin typeface="+mj-lt"/>
                <a:ea typeface="+mj-ea"/>
                <a:cs typeface="+mj-cs"/>
              </a:rPr>
              <a:t>Patterns of Real Per Capita Spending</a:t>
            </a:r>
          </a:p>
        </p:txBody>
      </p:sp>
      <p:sp>
        <p:nvSpPr>
          <p:cNvPr id="5" name="Text Placeholder 4">
            <a:extLst>
              <a:ext uri="{FF2B5EF4-FFF2-40B4-BE49-F238E27FC236}">
                <a16:creationId xmlns:a16="http://schemas.microsoft.com/office/drawing/2014/main" id="{A0A9C6D5-4E2C-C778-7760-7E541A6A656B}"/>
              </a:ext>
            </a:extLst>
          </p:cNvPr>
          <p:cNvSpPr>
            <a:spLocks noGrp="1"/>
          </p:cNvSpPr>
          <p:nvPr>
            <p:ph type="body" sz="half" idx="2"/>
          </p:nvPr>
        </p:nvSpPr>
        <p:spPr>
          <a:xfrm>
            <a:off x="786383" y="3952172"/>
            <a:ext cx="5074368" cy="2229172"/>
          </a:xfrm>
        </p:spPr>
        <p:txBody>
          <a:bodyPr vert="horz" lIns="91440" tIns="45720" rIns="91440" bIns="45720" rtlCol="0" anchor="t">
            <a:normAutofit/>
          </a:bodyPr>
          <a:lstStyle/>
          <a:p>
            <a:pPr marL="285750" indent="-228600">
              <a:buFont typeface="Arial" panose="020B0604020202020204" pitchFamily="34" charset="0"/>
              <a:buChar char="•"/>
            </a:pPr>
            <a:r>
              <a:rPr lang="en-US" sz="1800">
                <a:solidFill>
                  <a:schemeClr val="bg1"/>
                </a:solidFill>
              </a:rPr>
              <a:t>Province Building from 1867 to 1914; </a:t>
            </a:r>
          </a:p>
          <a:p>
            <a:pPr marL="285750" indent="-228600">
              <a:buFont typeface="Arial" panose="020B0604020202020204" pitchFamily="34" charset="0"/>
              <a:buChar char="•"/>
            </a:pPr>
            <a:r>
              <a:rPr lang="en-US" sz="1800">
                <a:solidFill>
                  <a:schemeClr val="bg1"/>
                </a:solidFill>
              </a:rPr>
              <a:t>Wars, Booms and Depressions, 1914 to 1945;</a:t>
            </a:r>
          </a:p>
          <a:p>
            <a:pPr marL="285750" indent="-228600">
              <a:buFont typeface="Arial" panose="020B0604020202020204" pitchFamily="34" charset="0"/>
              <a:buChar char="•"/>
            </a:pPr>
            <a:r>
              <a:rPr lang="en-US" sz="1800">
                <a:solidFill>
                  <a:schemeClr val="bg1"/>
                </a:solidFill>
              </a:rPr>
              <a:t>The Social Welfare State from 1945 to 1974;  and </a:t>
            </a:r>
          </a:p>
          <a:p>
            <a:pPr marL="285750" indent="-228600">
              <a:buFont typeface="Arial" panose="020B0604020202020204" pitchFamily="34" charset="0"/>
              <a:buChar char="•"/>
            </a:pPr>
            <a:r>
              <a:rPr lang="en-US" sz="1800">
                <a:solidFill>
                  <a:schemeClr val="bg1"/>
                </a:solidFill>
              </a:rPr>
              <a:t>Maturity and Slowdown from 1974 to 2020.</a:t>
            </a:r>
          </a:p>
        </p:txBody>
      </p:sp>
    </p:spTree>
    <p:extLst>
      <p:ext uri="{BB962C8B-B14F-4D97-AF65-F5344CB8AC3E}">
        <p14:creationId xmlns:p14="http://schemas.microsoft.com/office/powerpoint/2010/main" val="24570194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657</Words>
  <Application>Microsoft Macintosh PowerPoint</Application>
  <PresentationFormat>Widescreen</PresentationFormat>
  <Paragraphs>44</Paragraphs>
  <Slides>14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A Fiscal History of Ontario, 1867 to 2020: Income Elastic Spending or Displacement Effects?</vt:lpstr>
      <vt:lpstr>Summary</vt:lpstr>
      <vt:lpstr>Real Per Capita Revenues and Spending</vt:lpstr>
      <vt:lpstr>Average Growth Rates</vt:lpstr>
      <vt:lpstr>Public Sector Size in Ontario</vt:lpstr>
      <vt:lpstr>Comparing with the Feds</vt:lpstr>
      <vt:lpstr>Deficits</vt:lpstr>
      <vt:lpstr>Debt</vt:lpstr>
      <vt:lpstr>Patterns of Real Per Capita Spending</vt:lpstr>
      <vt:lpstr>Approaches to Explaining Public Sector Growth</vt:lpstr>
      <vt:lpstr>Regressions</vt:lpstr>
      <vt:lpstr>Results -I</vt:lpstr>
      <vt:lpstr>Results-II</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Fiscal History of Ontario, 1867 to 2020: Income Elastic Spending or Displacement Effects?</dc:title>
  <dc:creator>Livio Di Matteo</dc:creator>
  <cp:lastModifiedBy>Livio Di Matteo</cp:lastModifiedBy>
  <cp:revision>5</cp:revision>
  <dcterms:created xsi:type="dcterms:W3CDTF">2022-04-21T15:40:43Z</dcterms:created>
  <dcterms:modified xsi:type="dcterms:W3CDTF">2022-04-25T18:36:58Z</dcterms:modified>
</cp:coreProperties>
</file>